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81" r:id="rId5"/>
    <p:sldId id="286" r:id="rId6"/>
    <p:sldId id="282" r:id="rId7"/>
    <p:sldId id="278" r:id="rId8"/>
    <p:sldId id="279" r:id="rId9"/>
    <p:sldId id="280" r:id="rId10"/>
    <p:sldId id="263" r:id="rId11"/>
    <p:sldId id="283" r:id="rId12"/>
    <p:sldId id="269" r:id="rId13"/>
    <p:sldId id="270" r:id="rId14"/>
    <p:sldId id="271" r:id="rId15"/>
    <p:sldId id="273" r:id="rId16"/>
    <p:sldId id="272" r:id="rId17"/>
    <p:sldId id="264" r:id="rId18"/>
    <p:sldId id="284" r:id="rId19"/>
    <p:sldId id="285" r:id="rId20"/>
    <p:sldId id="265" r:id="rId21"/>
    <p:sldId id="274" r:id="rId22"/>
    <p:sldId id="275" r:id="rId23"/>
    <p:sldId id="276" r:id="rId24"/>
    <p:sldId id="266" r:id="rId25"/>
    <p:sldId id="277" r:id="rId26"/>
    <p:sldId id="267" r:id="rId27"/>
    <p:sldId id="268" r:id="rId28"/>
  </p:sldIdLst>
  <p:sldSz cx="12192000" cy="6858000"/>
  <p:notesSz cx="6888163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73F"/>
    <a:srgbClr val="8DC7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5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G:\20220307_ON_CA%20202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G:\20220307_ON_CA%20202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20220307_ON_CA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G:\20220307_ON_CA%20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855877149147095E-2"/>
          <c:y val="0.13194444444444445"/>
          <c:w val="0.50309361329833768"/>
          <c:h val="0.77314814814814814"/>
        </c:manualLayout>
      </c:layout>
      <c:pie3DChart>
        <c:varyColors val="1"/>
        <c:ser>
          <c:idx val="0"/>
          <c:order val="0"/>
          <c:tx>
            <c:strRef>
              <c:f>DEPENSES!$A$5:$A$11</c:f>
              <c:strCache>
                <c:ptCount val="7"/>
                <c:pt idx="0">
                  <c:v>Charges à caractère général</c:v>
                </c:pt>
                <c:pt idx="1">
                  <c:v>Charges de personnel</c:v>
                </c:pt>
                <c:pt idx="2">
                  <c:v>Opérations d'ordre de transfert entre sections</c:v>
                </c:pt>
                <c:pt idx="3">
                  <c:v>Autres charges de gestion courante</c:v>
                </c:pt>
                <c:pt idx="4">
                  <c:v>Charges financières</c:v>
                </c:pt>
                <c:pt idx="5">
                  <c:v>Charges exceptionnelles</c:v>
                </c:pt>
                <c:pt idx="6">
                  <c:v>Dotations aux provisions et aux amortissements</c:v>
                </c:pt>
              </c:strCache>
            </c:strRef>
          </c:tx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89B-4877-9207-7160C9A0D46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789B-4877-9207-7160C9A0D46B}"/>
              </c:ext>
            </c:extLst>
          </c:dPt>
          <c:dPt>
            <c:idx val="2"/>
            <c:bubble3D val="0"/>
            <c:explosion val="29"/>
            <c:extLst>
              <c:ext xmlns:c16="http://schemas.microsoft.com/office/drawing/2014/chart" uri="{C3380CC4-5D6E-409C-BE32-E72D297353CC}">
                <c16:uniqueId val="{00000003-789B-4877-9207-7160C9A0D46B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789B-4877-9207-7160C9A0D46B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5-789B-4877-9207-7160C9A0D46B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6-789B-4877-9207-7160C9A0D46B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7-789B-4877-9207-7160C9A0D46B}"/>
              </c:ext>
            </c:extLst>
          </c:dPt>
          <c:dLbls>
            <c:dLbl>
              <c:idx val="0"/>
              <c:layout>
                <c:manualLayout>
                  <c:x val="-9.752299418629079E-2"/>
                  <c:y val="0.233524731202567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9B-4877-9207-7160C9A0D46B}"/>
                </c:ext>
              </c:extLst>
            </c:dLbl>
            <c:dLbl>
              <c:idx val="2"/>
              <c:layout>
                <c:manualLayout>
                  <c:x val="-2.9440903905295367E-2"/>
                  <c:y val="-2.694516129260395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9B-4877-9207-7160C9A0D46B}"/>
                </c:ext>
              </c:extLst>
            </c:dLbl>
            <c:dLbl>
              <c:idx val="3"/>
              <c:layout>
                <c:manualLayout>
                  <c:x val="-3.3121016893457249E-2"/>
                  <c:y val="-8.981720430867980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89B-4877-9207-7160C9A0D46B}"/>
                </c:ext>
              </c:extLst>
            </c:dLbl>
            <c:dLbl>
              <c:idx val="4"/>
              <c:layout>
                <c:manualLayout>
                  <c:x val="2.9440903905295336E-2"/>
                  <c:y val="-6.28720430160758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9B-4877-9207-7160C9A0D46B}"/>
                </c:ext>
              </c:extLst>
            </c:dLbl>
            <c:dLbl>
              <c:idx val="5"/>
              <c:layout>
                <c:manualLayout>
                  <c:x val="3.6801129881619099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89B-4877-9207-7160C9A0D46B}"/>
                </c:ext>
              </c:extLst>
            </c:dLbl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DEPENSES!$A$5:$A$11</c:f>
              <c:strCache>
                <c:ptCount val="7"/>
                <c:pt idx="0">
                  <c:v>Charges à caractère général</c:v>
                </c:pt>
                <c:pt idx="1">
                  <c:v>Charges de personnel</c:v>
                </c:pt>
                <c:pt idx="2">
                  <c:v>Opérations d'ordre de transfert entre sections</c:v>
                </c:pt>
                <c:pt idx="3">
                  <c:v>Autres charges de gestion courante</c:v>
                </c:pt>
                <c:pt idx="4">
                  <c:v>Charges financières</c:v>
                </c:pt>
                <c:pt idx="5">
                  <c:v>Charges exceptionnelles</c:v>
                </c:pt>
                <c:pt idx="6">
                  <c:v>Dotations aux provisions et aux amortissements</c:v>
                </c:pt>
              </c:strCache>
            </c:strRef>
          </c:cat>
          <c:val>
            <c:numRef>
              <c:f>DEPENSES!$K$5:$K$11</c:f>
              <c:numCache>
                <c:formatCode>0.00%</c:formatCode>
                <c:ptCount val="7"/>
                <c:pt idx="0">
                  <c:v>0.51725516908315528</c:v>
                </c:pt>
                <c:pt idx="1">
                  <c:v>0.40768133698778258</c:v>
                </c:pt>
                <c:pt idx="2">
                  <c:v>6.2620409369129507E-2</c:v>
                </c:pt>
                <c:pt idx="3">
                  <c:v>6.1762493130303176E-5</c:v>
                </c:pt>
                <c:pt idx="4">
                  <c:v>1.0125287242082478E-2</c:v>
                </c:pt>
                <c:pt idx="5">
                  <c:v>2.2560348247199235E-3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89B-4877-9207-7160C9A0D4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0397347884558039"/>
          <c:y val="0.20535607570953823"/>
          <c:w val="0.37108662047461671"/>
          <c:h val="0.73001737004996015"/>
        </c:manualLayout>
      </c:layout>
      <c:overlay val="0"/>
      <c:txPr>
        <a:bodyPr/>
        <a:lstStyle/>
        <a:p>
          <a:pPr rtl="0">
            <a:defRPr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855877149147095E-2"/>
          <c:y val="0.13194444444444445"/>
          <c:w val="0.50309361329833768"/>
          <c:h val="0.77314814814814814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D9BB-41A4-A986-E12255EF48D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D9BB-41A4-A986-E12255EF48DD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D9BB-41A4-A986-E12255EF48D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D9BB-41A4-A986-E12255EF48DD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D9BB-41A4-A986-E12255EF48DD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D9BB-41A4-A986-E12255EF48DD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D9BB-41A4-A986-E12255EF48DD}"/>
              </c:ext>
            </c:extLst>
          </c:dPt>
          <c:dLbls>
            <c:dLbl>
              <c:idx val="0"/>
              <c:layout>
                <c:manualLayout>
                  <c:x val="-6.3431159126887723E-2"/>
                  <c:y val="-5.4089382386944121E-2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BB-41A4-A986-E12255EF48DD}"/>
                </c:ext>
              </c:extLst>
            </c:dLbl>
            <c:dLbl>
              <c:idx val="1"/>
              <c:layout>
                <c:manualLayout>
                  <c:x val="5.2930309025689626E-2"/>
                  <c:y val="-5.2362332458625947E-2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BB-41A4-A986-E12255EF48DD}"/>
                </c:ext>
              </c:extLst>
            </c:dLbl>
            <c:dLbl>
              <c:idx val="4"/>
              <c:layout>
                <c:manualLayout>
                  <c:x val="-8.6506901268538536E-2"/>
                  <c:y val="1.7547680480927807E-3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9BB-41A4-A986-E12255EF48DD}"/>
                </c:ext>
              </c:extLst>
            </c:dLbl>
            <c:dLbl>
              <c:idx val="5"/>
              <c:layout>
                <c:manualLayout>
                  <c:x val="-5.0245963813169064E-2"/>
                  <c:y val="-3.1263507807096878E-2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D9BB-41A4-A986-E12255EF48DD}"/>
                </c:ext>
              </c:extLst>
            </c:dLbl>
            <c:dLbl>
              <c:idx val="6"/>
              <c:layout>
                <c:manualLayout>
                  <c:x val="5.6811218169881141E-2"/>
                  <c:y val="-5.3470059154436513E-2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9BB-41A4-A986-E12255EF48DD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RECETTES!$A$4:$A$10</c:f>
              <c:strCache>
                <c:ptCount val="7"/>
                <c:pt idx="0">
                  <c:v>Atténuations de charges</c:v>
                </c:pt>
                <c:pt idx="1">
                  <c:v>Opérations d'ordre de transfert entre section</c:v>
                </c:pt>
                <c:pt idx="2">
                  <c:v>Vente de produits prestations de service</c:v>
                </c:pt>
                <c:pt idx="3">
                  <c:v>Impôts et taxes</c:v>
                </c:pt>
                <c:pt idx="4">
                  <c:v>Subventions d'exploitation</c:v>
                </c:pt>
                <c:pt idx="5">
                  <c:v>Autres produits de gestion courante</c:v>
                </c:pt>
                <c:pt idx="6">
                  <c:v>Produits exceptionnels</c:v>
                </c:pt>
              </c:strCache>
            </c:strRef>
          </c:cat>
          <c:val>
            <c:numRef>
              <c:f>RECETTES!$K$4:$K$10</c:f>
              <c:numCache>
                <c:formatCode>0.00%</c:formatCode>
                <c:ptCount val="7"/>
                <c:pt idx="0">
                  <c:v>1.223564462310477E-2</c:v>
                </c:pt>
                <c:pt idx="1">
                  <c:v>3.237066514916663E-2</c:v>
                </c:pt>
                <c:pt idx="2">
                  <c:v>3.6765155739307769E-2</c:v>
                </c:pt>
                <c:pt idx="3">
                  <c:v>0.83360421829963849</c:v>
                </c:pt>
                <c:pt idx="4">
                  <c:v>3.6438632482516629E-2</c:v>
                </c:pt>
                <c:pt idx="5">
                  <c:v>2.0044402057403661E-2</c:v>
                </c:pt>
                <c:pt idx="6">
                  <c:v>2.8541281648862122E-2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9BB-41A4-A986-E12255EF48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7896943379244825"/>
          <c:y val="0.21350660056004753"/>
          <c:w val="0.31311612235714037"/>
          <c:h val="0.65541561102154122"/>
        </c:manualLayout>
      </c:layout>
      <c:overlay val="0"/>
      <c:txPr>
        <a:bodyPr/>
        <a:lstStyle/>
        <a:p>
          <a:pPr rtl="0">
            <a:defRPr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0855877149147095E-2"/>
          <c:y val="0.13194444444444445"/>
          <c:w val="0.50309361329833768"/>
          <c:h val="0.7731481481481481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DD8-4D31-B921-BAD7B444C6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DD8-4D31-B921-BAD7B444C66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DD8-4D31-B921-BAD7B444C66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DD8-4D31-B921-BAD7B444C66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DD8-4D31-B921-BAD7B444C664}"/>
              </c:ext>
            </c:extLst>
          </c:dPt>
          <c:dLbls>
            <c:dLbl>
              <c:idx val="0"/>
              <c:layout>
                <c:manualLayout>
                  <c:x val="-4.8607219552101483E-2"/>
                  <c:y val="-4.224089213728667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D8-4D31-B921-BAD7B444C664}"/>
                </c:ext>
              </c:extLst>
            </c:dLbl>
            <c:dLbl>
              <c:idx val="1"/>
              <c:layout>
                <c:manualLayout>
                  <c:x val="-4.0916793295574898E-2"/>
                  <c:y val="-4.250717004745268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D8-4D31-B921-BAD7B444C664}"/>
                </c:ext>
              </c:extLst>
            </c:dLbl>
            <c:dLbl>
              <c:idx val="2"/>
              <c:layout>
                <c:manualLayout>
                  <c:x val="7.0625470061856155E-2"/>
                  <c:y val="3.930367975526238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D8-4D31-B921-BAD7B444C664}"/>
                </c:ext>
              </c:extLst>
            </c:dLbl>
            <c:dLbl>
              <c:idx val="3"/>
              <c:layout>
                <c:manualLayout>
                  <c:x val="-1.085361841487888E-2"/>
                  <c:y val="-7.265745106805268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DD8-4D31-B921-BAD7B444C664}"/>
                </c:ext>
              </c:extLst>
            </c:dLbl>
            <c:dLbl>
              <c:idx val="4"/>
              <c:layout>
                <c:manualLayout>
                  <c:x val="-1.011832826158013E-2"/>
                  <c:y val="-3.149905876909966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DD8-4D31-B921-BAD7B444C664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'DEPENSES INV'!$A$4:$A$8</c:f>
              <c:strCache>
                <c:ptCount val="5"/>
                <c:pt idx="0">
                  <c:v>Opération d'ordre de transfert</c:v>
                </c:pt>
                <c:pt idx="1">
                  <c:v>Emprunt et dettes</c:v>
                </c:pt>
                <c:pt idx="2">
                  <c:v>Immobilisations incorporelles </c:v>
                </c:pt>
                <c:pt idx="3">
                  <c:v>Immobilisations corporelles</c:v>
                </c:pt>
                <c:pt idx="4">
                  <c:v>Immobilisations en cours</c:v>
                </c:pt>
              </c:strCache>
            </c:strRef>
          </c:cat>
          <c:val>
            <c:numRef>
              <c:f>'DEPENSES INV'!$K$4:$K$8</c:f>
              <c:numCache>
                <c:formatCode>0.00%</c:formatCode>
                <c:ptCount val="5"/>
                <c:pt idx="0">
                  <c:v>4.4682062310212121E-2</c:v>
                </c:pt>
                <c:pt idx="1">
                  <c:v>4.6629458768353491E-2</c:v>
                </c:pt>
                <c:pt idx="2">
                  <c:v>8.785194754213514E-4</c:v>
                </c:pt>
                <c:pt idx="3">
                  <c:v>0.35094511005137941</c:v>
                </c:pt>
                <c:pt idx="4">
                  <c:v>0.55686484939463365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DD8-4D31-B921-BAD7B444C6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855877149147095E-2"/>
          <c:y val="0.13194444444444445"/>
          <c:w val="0.46687396673038961"/>
          <c:h val="0.71862541345900532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B626-4FDD-A28E-C30779DBA832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B626-4FDD-A28E-C30779DBA832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B626-4FDD-A28E-C30779DBA832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B626-4FDD-A28E-C30779DBA832}"/>
              </c:ext>
            </c:extLst>
          </c:dPt>
          <c:dLbls>
            <c:dLbl>
              <c:idx val="2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626-4FDD-A28E-C30779DBA832}"/>
                </c:ext>
              </c:extLst>
            </c:dLbl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'RECETTES INV'!$A$4:$A$7</c:f>
              <c:strCache>
                <c:ptCount val="4"/>
                <c:pt idx="0">
                  <c:v>Opérations d'ordre de transfert</c:v>
                </c:pt>
                <c:pt idx="1">
                  <c:v>Dotations, fonds divers et réserves</c:v>
                </c:pt>
                <c:pt idx="2">
                  <c:v>Subventions d'investissement</c:v>
                </c:pt>
                <c:pt idx="3">
                  <c:v>Emprunt et dettes assimilés</c:v>
                </c:pt>
              </c:strCache>
            </c:strRef>
          </c:cat>
          <c:val>
            <c:numRef>
              <c:f>'RECETTES INV'!$K$4:$K$7</c:f>
              <c:numCache>
                <c:formatCode>0.00%</c:formatCode>
                <c:ptCount val="4"/>
                <c:pt idx="0">
                  <c:v>8.3434513358769266E-2</c:v>
                </c:pt>
                <c:pt idx="1">
                  <c:v>0.19338686733284455</c:v>
                </c:pt>
                <c:pt idx="3">
                  <c:v>0.72317861930838623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26-4FDD-A28E-C30779DBA8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3085423305752844"/>
          <c:y val="0.37710778717716048"/>
          <c:w val="0.45816802390614786"/>
          <c:h val="0.50009815687537207"/>
        </c:manualLayout>
      </c:layout>
      <c:overlay val="0"/>
      <c:txPr>
        <a:bodyPr/>
        <a:lstStyle/>
        <a:p>
          <a:pPr rtl="0">
            <a:defRPr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0.47963</cdr:x>
      <cdr:y>0.02154</cdr:y>
    </cdr:from>
    <cdr:to>
      <cdr:x>0.9866</cdr:x>
      <cdr:y>0.22785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985966" y="45384"/>
          <a:ext cx="3156162" cy="4346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000" b="1" dirty="0"/>
            <a:t>RÉPARTITION</a:t>
          </a:r>
          <a:r>
            <a:rPr lang="fr-FR" sz="1000" b="1" baseline="0" dirty="0"/>
            <a:t> DES DÉPENSES DE FONCTIONNEMENT </a:t>
          </a:r>
          <a:r>
            <a:rPr lang="fr-FR" sz="1000" b="1" i="0" baseline="0" dirty="0"/>
            <a:t>2021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0.48218</cdr:x>
      <cdr:y>0.06865</cdr:y>
    </cdr:from>
    <cdr:to>
      <cdr:x>0.99975</cdr:x>
      <cdr:y>0.17127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994941" y="175810"/>
          <a:ext cx="3302989" cy="262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000" b="1"/>
            <a:t>RÉPARTITION</a:t>
          </a:r>
          <a:r>
            <a:rPr lang="fr-FR" sz="1000" b="1" baseline="0"/>
            <a:t> DES RECETTES DE FONCTIONNEMENT </a:t>
          </a:r>
          <a:r>
            <a:rPr lang="fr-FR" sz="1000" b="1" i="0" baseline="0"/>
            <a:t>2021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0.4721</cdr:x>
      <cdr:y>0.09182</cdr:y>
    </cdr:from>
    <cdr:to>
      <cdr:x>0.9924</cdr:x>
      <cdr:y>0.20331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791965" y="195247"/>
          <a:ext cx="3145091" cy="2273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000" b="1"/>
            <a:t>RÉPARTITION</a:t>
          </a:r>
          <a:r>
            <a:rPr lang="fr-FR" sz="1000" b="1" baseline="0"/>
            <a:t> DES DÉPENSES D'INVESTISSEMENT </a:t>
          </a:r>
          <a:r>
            <a:rPr lang="fr-FR" sz="1000" b="1" i="0" baseline="0"/>
            <a:t>2021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0.40406</cdr:x>
      <cdr:y>0.00934</cdr:y>
    </cdr:from>
    <cdr:to>
      <cdr:x>0.96334</cdr:x>
      <cdr:y>0.13098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191881" y="20288"/>
          <a:ext cx="3104018" cy="247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000" b="1" dirty="0"/>
            <a:t>RÉPARTITION</a:t>
          </a:r>
          <a:r>
            <a:rPr lang="fr-FR" sz="1000" b="1" baseline="0" dirty="0"/>
            <a:t> DES RECETTES D'INVESTISSEMENT </a:t>
          </a:r>
          <a:r>
            <a:rPr lang="fr-FR" sz="1000" b="1" i="0" baseline="0" dirty="0"/>
            <a:t>2021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5B6018-96F3-448F-924A-49514B731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FCDAD8E-A33C-4618-B7FB-DD3FD06B8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A0F4C0-166B-4F79-BAA9-B43DF2219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F473-3C55-48FF-AF4B-379C4E3C0E77}" type="datetimeFigureOut">
              <a:rPr lang="fr-FR" smtClean="0"/>
              <a:t>09/03/2022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97DC3A-2F14-4A9E-BCF4-0155904AA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0614AD-B4C2-4276-A2AD-38C5E0D71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2D70-B8CA-4558-B7B2-DA3240F468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17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E4CBDB-F182-49E1-B393-EE2678BB6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61E325E-235F-49F9-BBEB-E72833888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FF822A-179B-40D1-BA22-D6DE62C08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F473-3C55-48FF-AF4B-379C4E3C0E77}" type="datetimeFigureOut">
              <a:rPr lang="fr-FR" smtClean="0"/>
              <a:t>09/03/2022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A0D343-7062-476A-A4D3-DE2968767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68AC27-8B88-489F-8CC4-FDE01D26E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2D70-B8CA-4558-B7B2-DA3240F468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938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FD614CE-F7F1-44E1-BA2F-C89BB5C465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09A22CF-3632-405C-93E2-A707772C52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1D985E-DA64-49FD-B4D9-192FF0F54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F473-3C55-48FF-AF4B-379C4E3C0E77}" type="datetimeFigureOut">
              <a:rPr lang="fr-FR" smtClean="0"/>
              <a:t>09/03/2022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A30DE9-B0C7-45DE-AE12-497B76ED6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343A78-1196-493E-BC4C-AA3B46B85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2D70-B8CA-4558-B7B2-DA3240F468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70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F22F84-5268-4F18-86A5-15222D1E0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C3896B-AB7A-442A-BE22-51AFE37D9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98FB50-6949-44EF-8C88-D59212CAF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F473-3C55-48FF-AF4B-379C4E3C0E77}" type="datetimeFigureOut">
              <a:rPr lang="fr-FR" smtClean="0"/>
              <a:t>09/03/2022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BD5E1A-E579-4A08-ABDD-5D0DECF6F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4AAE58-0B9E-498C-BA82-D859C9F5B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2D70-B8CA-4558-B7B2-DA3240F468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68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C0CF71-AFF6-4B91-827A-D2A0D11F8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3A9ADB-FE23-4DE8-8D7B-C402EE449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2881FC-1B42-43EF-A041-08854026F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F473-3C55-48FF-AF4B-379C4E3C0E77}" type="datetimeFigureOut">
              <a:rPr lang="fr-FR" smtClean="0"/>
              <a:t>09/03/2022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F95B2B-2C98-4B39-B207-E7F1870F6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BF704D-630C-47EA-B053-826DA35AA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2D70-B8CA-4558-B7B2-DA3240F468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59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CEE6CF-079B-483C-9A86-C40A7ADF3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8E733F-5793-4FC1-B2DB-AF684B1F6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72A756-B560-42CE-8889-4411D47C4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7FE46C-2156-4A89-86D7-C244D624B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F473-3C55-48FF-AF4B-379C4E3C0E77}" type="datetimeFigureOut">
              <a:rPr lang="fr-FR" smtClean="0"/>
              <a:t>09/03/2022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C236164-D972-44F1-BA48-6FC55A933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D8D026-4869-4E0A-ACB2-FA36DF1A9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2D70-B8CA-4558-B7B2-DA3240F468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525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B66D54-30C3-4C1B-BEA8-3BC32D8A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D27225-862E-41BB-B69B-09B097DB1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422195F-5789-4DA7-A369-F3250D9FD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938B916-2732-4A95-A01C-138CCDC6A7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BBB01BF-06BF-4A47-B79C-3364EC270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BC6E886-713E-4F3E-B678-4C4C3A97B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F473-3C55-48FF-AF4B-379C4E3C0E77}" type="datetimeFigureOut">
              <a:rPr lang="fr-FR" smtClean="0"/>
              <a:t>09/03/2022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7DD7B26-690B-4DC4-AF29-84C7F7869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9D6741A-0581-4616-BB15-2C062487D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2D70-B8CA-4558-B7B2-DA3240F468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6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0175F7-921C-4D75-8F6B-A959B20C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289360D-05EA-4B93-9003-70AD4BA1A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F473-3C55-48FF-AF4B-379C4E3C0E77}" type="datetimeFigureOut">
              <a:rPr lang="fr-FR" smtClean="0"/>
              <a:t>09/03/2022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03CD92-184C-45B4-AF07-AEAD66122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7ED8AF3-9195-4DF8-A985-F2839B056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2D70-B8CA-4558-B7B2-DA3240F468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594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1052AEB-F44D-4C64-82E0-07F316D78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F473-3C55-48FF-AF4B-379C4E3C0E77}" type="datetimeFigureOut">
              <a:rPr lang="fr-FR" smtClean="0"/>
              <a:t>09/03/2022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CEB1DA2-7627-4FA5-BFB8-59DD57E85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27F3733-76F4-472A-867F-07EF2DB20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2D70-B8CA-4558-B7B2-DA3240F468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07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303B7D-0A90-4431-9D8A-FD4ADE196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AC202D-4857-4951-9401-4EE4326B6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DBD774-955A-4584-B372-D4596B90E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A6198F-8797-4517-B6F0-86F4D2DE1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F473-3C55-48FF-AF4B-379C4E3C0E77}" type="datetimeFigureOut">
              <a:rPr lang="fr-FR" smtClean="0"/>
              <a:t>09/03/2022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1173FF-030E-4108-899B-545B073BA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8FBDB5-873D-4185-972F-3C2749910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2D70-B8CA-4558-B7B2-DA3240F468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768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23E042-C514-45EB-92C4-21B567A24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D2A81F9-4FC2-46BC-8B8F-1A0C09C62F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82D6ECC-0B6A-4D00-8D2C-954A25070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6A871B-EBB7-4284-9814-C6411AB58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F473-3C55-48FF-AF4B-379C4E3C0E77}" type="datetimeFigureOut">
              <a:rPr lang="fr-FR" smtClean="0"/>
              <a:t>09/03/2022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4865D6-6D92-4766-A34E-9234FB2FA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462B50-78D4-40AD-839C-980F0AC3A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2D70-B8CA-4558-B7B2-DA3240F468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344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81CE8DC-89E3-4F12-BDC5-8C21ABB95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DB5851-8590-4C99-86AD-8FA1ED214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1F49EC-830A-471B-81FA-16058058A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BF473-3C55-48FF-AF4B-379C4E3C0E77}" type="datetimeFigureOut">
              <a:rPr lang="fr-FR" smtClean="0"/>
              <a:t>09/03/2022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A793BF-B564-4733-9F9A-9529D77EC1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0B0D20-4F63-46FF-9422-404BFBFC4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12D70-B8CA-4558-B7B2-DA3240F468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34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A68FC1-87C2-436D-B24E-C12A981E5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0778"/>
            <a:ext cx="9144000" cy="1203491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Impact" panose="020B0806030902050204" pitchFamily="34" charset="0"/>
              </a:rPr>
              <a:t>COMMISSION ENVIRONNEMENT </a:t>
            </a:r>
            <a:br>
              <a:rPr lang="fr-FR" dirty="0">
                <a:latin typeface="Impact" panose="020B0806030902050204" pitchFamily="34" charset="0"/>
              </a:rPr>
            </a:br>
            <a:r>
              <a:rPr lang="fr-FR" dirty="0">
                <a:latin typeface="Impact" panose="020B0806030902050204" pitchFamily="34" charset="0"/>
              </a:rPr>
              <a:t>ET DÉCHETS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3D0512D-2ADF-4855-BC6F-B178D5DC0D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87595"/>
            <a:ext cx="9144000" cy="1655762"/>
          </a:xfrm>
        </p:spPr>
        <p:txBody>
          <a:bodyPr>
            <a:normAutofit/>
          </a:bodyPr>
          <a:lstStyle/>
          <a:p>
            <a:r>
              <a:rPr lang="fr-FR" sz="4800" i="1" dirty="0">
                <a:latin typeface="Impact" panose="020B0806030902050204" pitchFamily="34" charset="0"/>
              </a:rPr>
              <a:t>mercredi 9 mars 2022</a:t>
            </a:r>
            <a:endParaRPr lang="fr-FR" sz="4800" dirty="0">
              <a:latin typeface="Impact" panose="020B0806030902050204" pitchFamily="34" charset="0"/>
            </a:endParaRPr>
          </a:p>
        </p:txBody>
      </p:sp>
      <p:pic>
        <p:nvPicPr>
          <p:cNvPr id="1027" name="Picture 3" descr="CCBD-LOGOQ300DPI-S">
            <a:extLst>
              <a:ext uri="{FF2B5EF4-FFF2-40B4-BE49-F238E27FC236}">
                <a16:creationId xmlns:a16="http://schemas.microsoft.com/office/drawing/2014/main" id="{FA302D3B-4C7C-4098-A987-1F017697A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762" y="21387"/>
            <a:ext cx="2304822" cy="110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A9D39BC0-FA18-408F-AC97-D4A33E85F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1809126"/>
            <a:ext cx="1541462" cy="29384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Aspremont</a:t>
            </a:r>
            <a:endParaRPr kumimoji="0" lang="fr-FR" altLang="fr-FR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Aspres-sur-Buëch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Beaume</a:t>
            </a: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Chabestan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Chateauneuf d'Oze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Le Dévoluy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Faurie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Furmeyer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Haute-Beaume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Manteyer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Montbrand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Montmaur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Oze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Rabou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Roche des Arnauds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Le Saix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St Auban d'Oze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St Julien-en-Beauchêne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St Pierre-d'Argençon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Veynes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Image 1" descr="image">
            <a:extLst>
              <a:ext uri="{FF2B5EF4-FFF2-40B4-BE49-F238E27FC236}">
                <a16:creationId xmlns:a16="http://schemas.microsoft.com/office/drawing/2014/main" id="{285B58BF-25DD-4E47-8C45-F0B005143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0" t="90974"/>
          <a:stretch>
            <a:fillRect/>
          </a:stretch>
        </p:blipFill>
        <p:spPr bwMode="auto">
          <a:xfrm>
            <a:off x="11079127" y="5143357"/>
            <a:ext cx="939356" cy="152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99EE2C0-63F2-456C-9787-154AEF1A92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90" b="34814"/>
          <a:stretch/>
        </p:blipFill>
        <p:spPr>
          <a:xfrm>
            <a:off x="3238500" y="5045977"/>
            <a:ext cx="5715000" cy="149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56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A68FC1-87C2-436D-B24E-C12A981E5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6225" y="1298914"/>
            <a:ext cx="9144000" cy="763587"/>
          </a:xfrm>
        </p:spPr>
        <p:txBody>
          <a:bodyPr>
            <a:normAutofit/>
          </a:bodyPr>
          <a:lstStyle/>
          <a:p>
            <a:r>
              <a:rPr lang="fr-FR" sz="4800" dirty="0">
                <a:latin typeface="Impact" panose="020B0806030902050204" pitchFamily="34" charset="0"/>
              </a:rPr>
              <a:t>Bilan tonnages et recettes 2021</a:t>
            </a:r>
          </a:p>
        </p:txBody>
      </p:sp>
      <p:pic>
        <p:nvPicPr>
          <p:cNvPr id="1027" name="Picture 3" descr="CCBD-LOGOQ300DPI-S">
            <a:extLst>
              <a:ext uri="{FF2B5EF4-FFF2-40B4-BE49-F238E27FC236}">
                <a16:creationId xmlns:a16="http://schemas.microsoft.com/office/drawing/2014/main" id="{FA302D3B-4C7C-4098-A987-1F017697A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762" y="21387"/>
            <a:ext cx="2304822" cy="110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A9D39BC0-FA18-408F-AC97-D4A33E85F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1809126"/>
            <a:ext cx="1541462" cy="29384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Aspremont</a:t>
            </a:r>
            <a:endParaRPr kumimoji="0" lang="fr-FR" altLang="fr-FR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Aspres-sur-Buëch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Beaume</a:t>
            </a: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Chabestan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Chateauneuf d'Oze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Le Dévoluy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Faurie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Furmeyer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Haute-Beaume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Manteyer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Montbrand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Montmaur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Oze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Rabou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Roche des Arnauds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Le Saix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St Auban d'Oze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St Julien-en-Beauchêne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St Pierre-d'Argençon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Veynes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Image 1" descr="image">
            <a:extLst>
              <a:ext uri="{FF2B5EF4-FFF2-40B4-BE49-F238E27FC236}">
                <a16:creationId xmlns:a16="http://schemas.microsoft.com/office/drawing/2014/main" id="{285B58BF-25DD-4E47-8C45-F0B005143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0" t="90974"/>
          <a:stretch>
            <a:fillRect/>
          </a:stretch>
        </p:blipFill>
        <p:spPr bwMode="auto">
          <a:xfrm>
            <a:off x="11079127" y="5143357"/>
            <a:ext cx="939356" cy="152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436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AB820EE9-7665-4277-9D32-8BC2322EDD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15393"/>
              </p:ext>
            </p:extLst>
          </p:nvPr>
        </p:nvGraphicFramePr>
        <p:xfrm>
          <a:off x="1045308" y="1721989"/>
          <a:ext cx="9784860" cy="2772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56972">
                  <a:extLst>
                    <a:ext uri="{9D8B030D-6E8A-4147-A177-3AD203B41FA5}">
                      <a16:colId xmlns:a16="http://schemas.microsoft.com/office/drawing/2014/main" val="117843359"/>
                    </a:ext>
                  </a:extLst>
                </a:gridCol>
                <a:gridCol w="1956972">
                  <a:extLst>
                    <a:ext uri="{9D8B030D-6E8A-4147-A177-3AD203B41FA5}">
                      <a16:colId xmlns:a16="http://schemas.microsoft.com/office/drawing/2014/main" val="640031711"/>
                    </a:ext>
                  </a:extLst>
                </a:gridCol>
                <a:gridCol w="1956972">
                  <a:extLst>
                    <a:ext uri="{9D8B030D-6E8A-4147-A177-3AD203B41FA5}">
                      <a16:colId xmlns:a16="http://schemas.microsoft.com/office/drawing/2014/main" val="3289008484"/>
                    </a:ext>
                  </a:extLst>
                </a:gridCol>
                <a:gridCol w="1956972">
                  <a:extLst>
                    <a:ext uri="{9D8B030D-6E8A-4147-A177-3AD203B41FA5}">
                      <a16:colId xmlns:a16="http://schemas.microsoft.com/office/drawing/2014/main" val="3234260984"/>
                    </a:ext>
                  </a:extLst>
                </a:gridCol>
                <a:gridCol w="1956972">
                  <a:extLst>
                    <a:ext uri="{9D8B030D-6E8A-4147-A177-3AD203B41FA5}">
                      <a16:colId xmlns:a16="http://schemas.microsoft.com/office/drawing/2014/main" val="2897963803"/>
                    </a:ext>
                  </a:extLst>
                </a:gridCol>
              </a:tblGrid>
              <a:tr h="475095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Touristique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PACA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CCBD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404591"/>
                  </a:ext>
                </a:extLst>
              </a:tr>
              <a:tr h="67559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emballages ménagers + papier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27,7 €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14,2 €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8,49 €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7001595"/>
                  </a:ext>
                </a:extLst>
              </a:tr>
              <a:tr h="75455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verre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17 €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2,8 €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2,54 €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3497007"/>
                  </a:ext>
                </a:extLst>
              </a:tr>
              <a:tr h="86675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Ordures ménagères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56 €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109 €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116 €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95,38 €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3192469"/>
                  </a:ext>
                </a:extLst>
              </a:tr>
            </a:tbl>
          </a:graphicData>
        </a:graphic>
      </p:graphicFrame>
      <p:sp>
        <p:nvSpPr>
          <p:cNvPr id="5" name="Titre 1">
            <a:extLst>
              <a:ext uri="{FF2B5EF4-FFF2-40B4-BE49-F238E27FC236}">
                <a16:creationId xmlns:a16="http://schemas.microsoft.com/office/drawing/2014/main" id="{66CF9ECF-C903-4125-823D-7D85E21BE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fr-FR" sz="2000" dirty="0"/>
              <a:t>Coûts aidés par habitant (HT)</a:t>
            </a:r>
          </a:p>
        </p:txBody>
      </p:sp>
    </p:spTree>
    <p:extLst>
      <p:ext uri="{BB962C8B-B14F-4D97-AF65-F5344CB8AC3E}">
        <p14:creationId xmlns:p14="http://schemas.microsoft.com/office/powerpoint/2010/main" val="578171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776668-F56A-425A-9563-A95C70C63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r-FR" dirty="0"/>
              <a:t>Le tri sélectif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8FCC7B0-02CE-4AE3-B10A-75B96001D9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5" b="34047"/>
          <a:stretch/>
        </p:blipFill>
        <p:spPr>
          <a:xfrm>
            <a:off x="2521451" y="5096954"/>
            <a:ext cx="7149098" cy="1761046"/>
          </a:xfrm>
        </p:spPr>
      </p:pic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2AD35D71-06E8-4FE3-A482-A30C1A34CF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947470"/>
              </p:ext>
            </p:extLst>
          </p:nvPr>
        </p:nvGraphicFramePr>
        <p:xfrm>
          <a:off x="4451758" y="167831"/>
          <a:ext cx="7326386" cy="4580335"/>
        </p:xfrm>
        <a:graphic>
          <a:graphicData uri="http://schemas.openxmlformats.org/drawingml/2006/table">
            <a:tbl>
              <a:tblPr/>
              <a:tblGrid>
                <a:gridCol w="2337858">
                  <a:extLst>
                    <a:ext uri="{9D8B030D-6E8A-4147-A177-3AD203B41FA5}">
                      <a16:colId xmlns:a16="http://schemas.microsoft.com/office/drawing/2014/main" val="2933211603"/>
                    </a:ext>
                  </a:extLst>
                </a:gridCol>
                <a:gridCol w="1887846">
                  <a:extLst>
                    <a:ext uri="{9D8B030D-6E8A-4147-A177-3AD203B41FA5}">
                      <a16:colId xmlns:a16="http://schemas.microsoft.com/office/drawing/2014/main" val="1417358233"/>
                    </a:ext>
                  </a:extLst>
                </a:gridCol>
                <a:gridCol w="1564061">
                  <a:extLst>
                    <a:ext uri="{9D8B030D-6E8A-4147-A177-3AD203B41FA5}">
                      <a16:colId xmlns:a16="http://schemas.microsoft.com/office/drawing/2014/main" val="3166258813"/>
                    </a:ext>
                  </a:extLst>
                </a:gridCol>
                <a:gridCol w="1536621">
                  <a:extLst>
                    <a:ext uri="{9D8B030D-6E8A-4147-A177-3AD203B41FA5}">
                      <a16:colId xmlns:a16="http://schemas.microsoft.com/office/drawing/2014/main" val="1744669591"/>
                    </a:ext>
                  </a:extLst>
                </a:gridCol>
              </a:tblGrid>
              <a:tr h="216283">
                <a:tc>
                  <a:txBody>
                    <a:bodyPr/>
                    <a:lstStyle/>
                    <a:p>
                      <a:pPr algn="l" fontAlgn="b"/>
                      <a:endParaRPr lang="fr-FR" sz="1100" b="1" i="0" u="sng" strike="noStrike" dirty="0">
                        <a:solidFill>
                          <a:srgbClr val="000000"/>
                        </a:solidFill>
                        <a:effectLst/>
                        <a:latin typeface="Yaahowu" panose="020B0503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Yaahowu" panose="020B0503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Yaahowu" panose="020B0503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Yaahowu" panose="020B0503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2574225"/>
                  </a:ext>
                </a:extLst>
              </a:tr>
              <a:tr h="363671">
                <a:tc>
                  <a:txBody>
                    <a:bodyPr/>
                    <a:lstStyle/>
                    <a:p>
                      <a:pPr algn="l" fontAlgn="b"/>
                      <a:endParaRPr lang="fr-FR" sz="1100" b="1" i="0" u="sng" strike="noStrike">
                        <a:solidFill>
                          <a:srgbClr val="000000"/>
                        </a:solidFill>
                        <a:effectLst/>
                        <a:latin typeface="Yaahowu" panose="020B0503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Évolution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Yaahowu" panose="020B0503040204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916603"/>
                  </a:ext>
                </a:extLst>
              </a:tr>
              <a:tr h="363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plastique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47,65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-6,55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↘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8521544"/>
                  </a:ext>
                </a:extLst>
              </a:tr>
              <a:tr h="363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tétra/ELA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6,77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-0,67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↘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370286"/>
                  </a:ext>
                </a:extLst>
              </a:tr>
              <a:tr h="363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EMR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3,23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0,32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↗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347067"/>
                  </a:ext>
                </a:extLst>
              </a:tr>
              <a:tr h="363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cartonette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77,73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7,92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↗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576359"/>
                  </a:ext>
                </a:extLst>
              </a:tr>
              <a:tr h="363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aluminium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2,09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0,42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↗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308768"/>
                  </a:ext>
                </a:extLst>
              </a:tr>
              <a:tr h="363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acier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22,01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-1,75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↘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3533360"/>
                  </a:ext>
                </a:extLst>
              </a:tr>
              <a:tr h="363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total trié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201,47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-0,28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↘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295410"/>
                  </a:ext>
                </a:extLst>
              </a:tr>
              <a:tr h="363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total revalorisé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159,48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-0,31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↘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255218"/>
                  </a:ext>
                </a:extLst>
              </a:tr>
              <a:tr h="363671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Yaahowu" panose="020B0503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Yaahowu" panose="020B0503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Yaahowu" panose="020B0503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9360936"/>
                  </a:ext>
                </a:extLst>
              </a:tr>
              <a:tr h="363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papier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162,821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1,917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↗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986574"/>
                  </a:ext>
                </a:extLst>
              </a:tr>
              <a:tr h="363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verre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471,7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43,76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↗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0404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711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28C55E-87EC-46F0-822E-93A218073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ordures ménagères et refus de déchèterie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A4AD339-6A1B-4451-91F3-53FF0F31F0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4" r="33006"/>
          <a:stretch/>
        </p:blipFill>
        <p:spPr>
          <a:xfrm>
            <a:off x="8875552" y="1178067"/>
            <a:ext cx="1694575" cy="212140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DC54F51-F9B1-45FA-808E-CB04F17F79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103" t="34283" b="7987"/>
          <a:stretch/>
        </p:blipFill>
        <p:spPr>
          <a:xfrm>
            <a:off x="9034944" y="4379054"/>
            <a:ext cx="1877635" cy="1224792"/>
          </a:xfrm>
          <a:prstGeom prst="rect">
            <a:avLst/>
          </a:prstGeom>
        </p:spPr>
      </p:pic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9C297B1B-D65B-441C-A0B4-1A2701DC3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534140"/>
              </p:ext>
            </p:extLst>
          </p:nvPr>
        </p:nvGraphicFramePr>
        <p:xfrm>
          <a:off x="489358" y="2009470"/>
          <a:ext cx="6851008" cy="3745380"/>
        </p:xfrm>
        <a:graphic>
          <a:graphicData uri="http://schemas.openxmlformats.org/drawingml/2006/table">
            <a:tbl>
              <a:tblPr/>
              <a:tblGrid>
                <a:gridCol w="2019743">
                  <a:extLst>
                    <a:ext uri="{9D8B030D-6E8A-4147-A177-3AD203B41FA5}">
                      <a16:colId xmlns:a16="http://schemas.microsoft.com/office/drawing/2014/main" val="4149154770"/>
                    </a:ext>
                  </a:extLst>
                </a:gridCol>
                <a:gridCol w="1849061">
                  <a:extLst>
                    <a:ext uri="{9D8B030D-6E8A-4147-A177-3AD203B41FA5}">
                      <a16:colId xmlns:a16="http://schemas.microsoft.com/office/drawing/2014/main" val="2492913891"/>
                    </a:ext>
                  </a:extLst>
                </a:gridCol>
                <a:gridCol w="1630967">
                  <a:extLst>
                    <a:ext uri="{9D8B030D-6E8A-4147-A177-3AD203B41FA5}">
                      <a16:colId xmlns:a16="http://schemas.microsoft.com/office/drawing/2014/main" val="2383634443"/>
                    </a:ext>
                  </a:extLst>
                </a:gridCol>
                <a:gridCol w="1351237">
                  <a:extLst>
                    <a:ext uri="{9D8B030D-6E8A-4147-A177-3AD203B41FA5}">
                      <a16:colId xmlns:a16="http://schemas.microsoft.com/office/drawing/2014/main" val="2884645093"/>
                    </a:ext>
                  </a:extLst>
                </a:gridCol>
              </a:tblGrid>
              <a:tr h="374538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2000" b="1" i="0" u="sng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Ordures ménagères collectées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Yaahowu" panose="020B0503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Yaahowu" panose="020B0503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100638"/>
                  </a:ext>
                </a:extLst>
              </a:tr>
              <a:tr h="374538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tonnage pour le Buëch =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1 713,435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↘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083048"/>
                  </a:ext>
                </a:extLst>
              </a:tr>
              <a:tr h="374538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tonnage pour le Dévoluy =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610,256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↘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339009"/>
                  </a:ext>
                </a:extLst>
              </a:tr>
              <a:tr h="374538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tonnage pour le Haut Buëch =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501,71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↗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075841"/>
                  </a:ext>
                </a:extLst>
              </a:tr>
              <a:tr h="374538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Tonnage CCBD =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Yaahowu" panose="020B0503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2 825,401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↘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07136"/>
                  </a:ext>
                </a:extLst>
              </a:tr>
              <a:tr h="374538"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Yaahowu" panose="020B0503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Yaahowu" panose="020B0503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Yaahowu" panose="020B0503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Yaahowu" panose="020B0503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858628"/>
                  </a:ext>
                </a:extLst>
              </a:tr>
              <a:tr h="374538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2000" b="1" i="0" u="sng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Total enfouissement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Yaahowu" panose="020B0503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Yaahowu" panose="020B0503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868649"/>
                  </a:ext>
                </a:extLst>
              </a:tr>
              <a:tr h="374538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Ordures ménagères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Yaahowu" panose="020B0503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2 769,42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Yaahowu" panose="020B0503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323476"/>
                  </a:ext>
                </a:extLst>
              </a:tr>
              <a:tr h="374538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Refus des déchèteries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674,855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Yaahowu" panose="020B0503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639301"/>
                  </a:ext>
                </a:extLst>
              </a:tr>
              <a:tr h="374538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Tonnage CCBD =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Yaahowu" panose="020B0503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3 444,28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Yaahowu" panose="020B0503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90518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B882C9C8-0C25-44B9-8626-868DCB66E4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0" r="58954" b="23298"/>
          <a:stretch/>
        </p:blipFill>
        <p:spPr>
          <a:xfrm>
            <a:off x="8452997" y="3299475"/>
            <a:ext cx="2762384" cy="97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18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257DDC-E897-43E6-AEC5-429E29D62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r-FR" dirty="0"/>
              <a:t>Les déchèteries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A6BF890-92A9-4EDD-BBBC-DD655D076F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4" b="13639"/>
          <a:stretch/>
        </p:blipFill>
        <p:spPr>
          <a:xfrm>
            <a:off x="1920918" y="1577130"/>
            <a:ext cx="7804421" cy="49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87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4792FE-54A8-4250-9086-BF9D8D37C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r-FR" dirty="0"/>
              <a:t>Coûts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7BED6715-17E6-477A-8CB2-9F666B39D5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616778"/>
              </p:ext>
            </p:extLst>
          </p:nvPr>
        </p:nvGraphicFramePr>
        <p:xfrm>
          <a:off x="2625754" y="352339"/>
          <a:ext cx="8728045" cy="6174291"/>
        </p:xfrm>
        <a:graphic>
          <a:graphicData uri="http://schemas.openxmlformats.org/drawingml/2006/table">
            <a:tbl>
              <a:tblPr/>
              <a:tblGrid>
                <a:gridCol w="2983654">
                  <a:extLst>
                    <a:ext uri="{9D8B030D-6E8A-4147-A177-3AD203B41FA5}">
                      <a16:colId xmlns:a16="http://schemas.microsoft.com/office/drawing/2014/main" val="746666664"/>
                    </a:ext>
                  </a:extLst>
                </a:gridCol>
                <a:gridCol w="2143430">
                  <a:extLst>
                    <a:ext uri="{9D8B030D-6E8A-4147-A177-3AD203B41FA5}">
                      <a16:colId xmlns:a16="http://schemas.microsoft.com/office/drawing/2014/main" val="1353452604"/>
                    </a:ext>
                  </a:extLst>
                </a:gridCol>
                <a:gridCol w="1714743">
                  <a:extLst>
                    <a:ext uri="{9D8B030D-6E8A-4147-A177-3AD203B41FA5}">
                      <a16:colId xmlns:a16="http://schemas.microsoft.com/office/drawing/2014/main" val="1064076015"/>
                    </a:ext>
                  </a:extLst>
                </a:gridCol>
                <a:gridCol w="1886218">
                  <a:extLst>
                    <a:ext uri="{9D8B030D-6E8A-4147-A177-3AD203B41FA5}">
                      <a16:colId xmlns:a16="http://schemas.microsoft.com/office/drawing/2014/main" val="1795080416"/>
                    </a:ext>
                  </a:extLst>
                </a:gridCol>
              </a:tblGrid>
              <a:tr h="23517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aahowu Bold" panose="020B0503040204020203" pitchFamily="34" charset="0"/>
                        </a:rPr>
                        <a:t>TYPES DE DÉCHETS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PRESTATAIRE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INTERMÉDIAIRE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MONTANT HT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104504"/>
                  </a:ext>
                </a:extLst>
              </a:tr>
              <a:tr h="23517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Yaahowu Bold" panose="020B0503040204020203" pitchFamily="34" charset="0"/>
                        </a:rPr>
                        <a:t>BIDONS SOUILLÉS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ALPES ASSAINISSEMENT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CCBD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                          6 429,58 € 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40771"/>
                  </a:ext>
                </a:extLst>
              </a:tr>
              <a:tr h="23517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Yaahowu Bold" panose="020B0503040204020203" pitchFamily="34" charset="0"/>
                        </a:rPr>
                        <a:t>PNEUS/BOIS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GROS ENVIRONNEMENT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PAPREC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                        22 684,00 € 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6310207"/>
                  </a:ext>
                </a:extLst>
              </a:tr>
              <a:tr h="23517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aahowu Bold" panose="020B0503040204020203" pitchFamily="34" charset="0"/>
                        </a:rPr>
                        <a:t>BOUCHONS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BOUCHONS D’AMOUR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MME GEIGER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                                       -   € 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889043"/>
                  </a:ext>
                </a:extLst>
              </a:tr>
              <a:tr h="23517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Yaahowu Bold" panose="020B0503040204020203" pitchFamily="34" charset="0"/>
                        </a:rPr>
                        <a:t>CARTONS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GROS ENVIRONNEMENT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CCBD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                          4 238,33 € 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498517"/>
                  </a:ext>
                </a:extLst>
              </a:tr>
              <a:tr h="23517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Yaahowu Bold" panose="020B0503040204020203" pitchFamily="34" charset="0"/>
                        </a:rPr>
                        <a:t>CARTOUCHES D’ENCRE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QUATRA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                                       -   € 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72081"/>
                  </a:ext>
                </a:extLst>
              </a:tr>
              <a:tr h="23517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Yaahowu Bold" panose="020B0503040204020203" pitchFamily="34" charset="0"/>
                        </a:rPr>
                        <a:t>DÉCHETS MÉDICAUX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DASRI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PACADEM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                                       -   € 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37418"/>
                  </a:ext>
                </a:extLst>
              </a:tr>
              <a:tr h="23517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Yaahowu Bold" panose="020B0503040204020203" pitchFamily="34" charset="0"/>
                        </a:rPr>
                        <a:t>DMS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SPUR Environnement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VEOLIA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                        52 350,21 € 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058982"/>
                  </a:ext>
                </a:extLst>
              </a:tr>
              <a:tr h="23517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Yaahowu Bold" panose="020B0503040204020203" pitchFamily="34" charset="0"/>
                        </a:rPr>
                        <a:t>D3E électroménager hors froid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ECO SYSTEME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VEOLIA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                                       -   € 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4915992"/>
                  </a:ext>
                </a:extLst>
              </a:tr>
              <a:tr h="23517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Yaahowu Bold" panose="020B0503040204020203" pitchFamily="34" charset="0"/>
                        </a:rPr>
                        <a:t>D3E électroménager froid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684199"/>
                  </a:ext>
                </a:extLst>
              </a:tr>
              <a:tr h="23517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aahowu Bold" panose="020B0503040204020203" pitchFamily="34" charset="0"/>
                        </a:rPr>
                        <a:t>D3E petits appareils en mélange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645705"/>
                  </a:ext>
                </a:extLst>
              </a:tr>
              <a:tr h="23517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Yaahowu Bold" panose="020B0503040204020203" pitchFamily="34" charset="0"/>
                        </a:rPr>
                        <a:t>D3E écrans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722801"/>
                  </a:ext>
                </a:extLst>
              </a:tr>
              <a:tr h="5644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Yaahowu Bold" panose="020B0503040204020203" pitchFamily="34" charset="0"/>
                        </a:rPr>
                        <a:t>PILES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COREPILE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201D1E"/>
                          </a:solidFill>
                          <a:effectLst/>
                          <a:latin typeface="Yaahowu" panose="020B0503040204020203" pitchFamily="34" charset="0"/>
                        </a:rPr>
                        <a:t>PRAXY EPUR MEDITERRANNEE  Gignac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201D1E"/>
                          </a:solidFill>
                          <a:effectLst/>
                          <a:latin typeface="Yaahowu" panose="020B0503040204020203" pitchFamily="34" charset="0"/>
                        </a:rPr>
                        <a:t>                                       -   € 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1225746"/>
                  </a:ext>
                </a:extLst>
              </a:tr>
              <a:tr h="23517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Yaahowu Bold" panose="020B0503040204020203" pitchFamily="34" charset="0"/>
                        </a:rPr>
                        <a:t>PNEUS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ALIAPUR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TFM PNEU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                          1 680,00 € 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358744"/>
                  </a:ext>
                </a:extLst>
              </a:tr>
              <a:tr h="23517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Yaahowu Bold" panose="020B0503040204020203" pitchFamily="34" charset="0"/>
                        </a:rPr>
                        <a:t>HUILE DE VIDANGE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SEVIA (VEOLIA)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                          1 478,50 € 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577121"/>
                  </a:ext>
                </a:extLst>
              </a:tr>
              <a:tr h="23517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Yaahowu Bold" panose="020B0503040204020203" pitchFamily="34" charset="0"/>
                        </a:rPr>
                        <a:t>MÉTAUX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KINTZ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CCBD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                                       -   € 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934372"/>
                  </a:ext>
                </a:extLst>
              </a:tr>
              <a:tr h="23517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Yaahowu Bold" panose="020B0503040204020203" pitchFamily="34" charset="0"/>
                        </a:rPr>
                        <a:t>NÉONS AMPOULES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RECYLUM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                                       -   € 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449390"/>
                  </a:ext>
                </a:extLst>
              </a:tr>
              <a:tr h="23517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Yaahowu Bold" panose="020B0503040204020203" pitchFamily="34" charset="0"/>
                        </a:rPr>
                        <a:t>VÉTÊMENTS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LES FILS D'ARIANE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                                       -   € 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3997715"/>
                  </a:ext>
                </a:extLst>
              </a:tr>
              <a:tr h="23517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Yaahowu Bold" panose="020B0503040204020203" pitchFamily="34" charset="0"/>
                        </a:rPr>
                        <a:t> </a:t>
                      </a:r>
                    </a:p>
                  </a:txBody>
                  <a:tcPr marL="8201" marR="8201" marT="8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 </a:t>
                      </a:r>
                    </a:p>
                  </a:txBody>
                  <a:tcPr marL="8201" marR="8201" marT="8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 </a:t>
                      </a:r>
                    </a:p>
                  </a:txBody>
                  <a:tcPr marL="8201" marR="8201" marT="82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155763"/>
                  </a:ext>
                </a:extLst>
              </a:tr>
              <a:tr h="37628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Yaahowu Bold" panose="020B0503040204020203" pitchFamily="34" charset="0"/>
                        </a:rPr>
                        <a:t>REFUS  / ORDURES MÉNAGÈRES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GROS ENVIRONNEMENT + VEOLIA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                      580 764,68 € 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3420663"/>
                  </a:ext>
                </a:extLst>
              </a:tr>
              <a:tr h="37628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Yaahowu Bold" panose="020B0503040204020203" pitchFamily="34" charset="0"/>
                        </a:rPr>
                        <a:t>TRI SÉLECTIF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ALPES ASSAINISSEMENT VEOLIA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                        71 022,16 € 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432058"/>
                  </a:ext>
                </a:extLst>
              </a:tr>
              <a:tr h="23517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Yaahowu Bold" panose="020B0503040204020203" pitchFamily="34" charset="0"/>
                        </a:rPr>
                        <a:t>VERRE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MATTHERON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                        10 574,00 € </a:t>
                      </a:r>
                    </a:p>
                  </a:txBody>
                  <a:tcPr marL="8201" marR="8201" marT="82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266725"/>
                  </a:ext>
                </a:extLst>
              </a:tr>
              <a:tr h="153785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1" marR="8201" marT="8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1" marR="8201" marT="8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1" marR="8201" marT="8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1" marR="8201" marT="82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868363"/>
                  </a:ext>
                </a:extLst>
              </a:tr>
              <a:tr h="235176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1" marR="8201" marT="8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1" marR="8201" marT="8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TOTAL =</a:t>
                      </a:r>
                    </a:p>
                  </a:txBody>
                  <a:tcPr marL="8201" marR="8201" marT="8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      751 221,46 € </a:t>
                      </a:r>
                    </a:p>
                  </a:txBody>
                  <a:tcPr marL="8201" marR="8201" marT="82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25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780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A3DA8B-3B44-4836-B6DF-EE01BAF74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r-FR" dirty="0"/>
              <a:t>Recettes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C67EDF57-0341-4C78-8A43-1C11BD1E66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698827"/>
              </p:ext>
            </p:extLst>
          </p:nvPr>
        </p:nvGraphicFramePr>
        <p:xfrm>
          <a:off x="1149292" y="998290"/>
          <a:ext cx="9462781" cy="5559702"/>
        </p:xfrm>
        <a:graphic>
          <a:graphicData uri="http://schemas.openxmlformats.org/drawingml/2006/table">
            <a:tbl>
              <a:tblPr/>
              <a:tblGrid>
                <a:gridCol w="2838834">
                  <a:extLst>
                    <a:ext uri="{9D8B030D-6E8A-4147-A177-3AD203B41FA5}">
                      <a16:colId xmlns:a16="http://schemas.microsoft.com/office/drawing/2014/main" val="1145303907"/>
                    </a:ext>
                  </a:extLst>
                </a:gridCol>
                <a:gridCol w="2457003">
                  <a:extLst>
                    <a:ext uri="{9D8B030D-6E8A-4147-A177-3AD203B41FA5}">
                      <a16:colId xmlns:a16="http://schemas.microsoft.com/office/drawing/2014/main" val="4222398480"/>
                    </a:ext>
                  </a:extLst>
                </a:gridCol>
                <a:gridCol w="2457003">
                  <a:extLst>
                    <a:ext uri="{9D8B030D-6E8A-4147-A177-3AD203B41FA5}">
                      <a16:colId xmlns:a16="http://schemas.microsoft.com/office/drawing/2014/main" val="167078352"/>
                    </a:ext>
                  </a:extLst>
                </a:gridCol>
                <a:gridCol w="1709941">
                  <a:extLst>
                    <a:ext uri="{9D8B030D-6E8A-4147-A177-3AD203B41FA5}">
                      <a16:colId xmlns:a16="http://schemas.microsoft.com/office/drawing/2014/main" val="2530294656"/>
                    </a:ext>
                  </a:extLst>
                </a:gridCol>
              </a:tblGrid>
              <a:tr h="2752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aahowu Bold" panose="020B0503040204020203" pitchFamily="34" charset="0"/>
                        </a:rPr>
                        <a:t>TYPES DE DÉCHETS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PRESTATAIRE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MONTANT 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824559"/>
                  </a:ext>
                </a:extLst>
              </a:tr>
              <a:tr h="27523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Yaahowu Bold" panose="020B0503040204020203" pitchFamily="34" charset="0"/>
                        </a:rPr>
                        <a:t>RECETTES TRI SÉLECTIF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45804"/>
                  </a:ext>
                </a:extLst>
              </a:tr>
              <a:tr h="2752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aahowu Bold" panose="020B0503040204020203" pitchFamily="34" charset="0"/>
                        </a:rPr>
                        <a:t>ALUMINIUM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FONDS NESPRESSO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SOUTIEN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                           159,00 €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707403"/>
                  </a:ext>
                </a:extLst>
              </a:tr>
              <a:tr h="2752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aahowu Bold" panose="020B0503040204020203" pitchFamily="34" charset="0"/>
                        </a:rPr>
                        <a:t>EMBALLAGES PAPIER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CITEO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SOUTIEN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                     80 533,03 €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988046"/>
                  </a:ext>
                </a:extLst>
              </a:tr>
              <a:tr h="2752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Yaahowu Bold" panose="020B0503040204020203" pitchFamily="34" charset="0"/>
                        </a:rPr>
                        <a:t>PAPIERS CARTONS EN MELANGE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ALPES ASSAINISSEMENT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RACHAT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                       1 677,25 €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926597"/>
                  </a:ext>
                </a:extLst>
              </a:tr>
              <a:tr h="2752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aahowu Bold" panose="020B0503040204020203" pitchFamily="34" charset="0"/>
                        </a:rPr>
                        <a:t>ACIER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ARCELOR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RACHAT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                       2 235,74 €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0973683"/>
                  </a:ext>
                </a:extLst>
              </a:tr>
              <a:tr h="2752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Yaahowu Bold" panose="020B0503040204020203" pitchFamily="34" charset="0"/>
                        </a:rPr>
                        <a:t>VERRE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OI MANUFACTURING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RACHAT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                       7 232,57 €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2313310"/>
                  </a:ext>
                </a:extLst>
              </a:tr>
              <a:tr h="2752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Yaahowu Bold" panose="020B0503040204020203" pitchFamily="34" charset="0"/>
                        </a:rPr>
                        <a:t>ALUMINIUM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AFFIMET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RACHAT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                           523,73 €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136772"/>
                  </a:ext>
                </a:extLst>
              </a:tr>
              <a:tr h="2752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Yaahowu Bold" panose="020B0503040204020203" pitchFamily="34" charset="0"/>
                        </a:rPr>
                        <a:t>TETRA BRIQUE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LUCART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RACHAT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                             50,00 €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21970"/>
                  </a:ext>
                </a:extLst>
              </a:tr>
              <a:tr h="2752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Yaahowu Bold" panose="020B0503040204020203" pitchFamily="34" charset="0"/>
                        </a:rPr>
                        <a:t>CARTONS CARTONNETTES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SAICA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RACHAT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                     18 442,11 €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559850"/>
                  </a:ext>
                </a:extLst>
              </a:tr>
              <a:tr h="27523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    110 853,43 €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3468801"/>
                  </a:ext>
                </a:extLst>
              </a:tr>
              <a:tr h="27523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Yaahowu Bold" panose="020B0503040204020203" pitchFamily="34" charset="0"/>
                        </a:rPr>
                        <a:t>RECETTES DÉCHÈTERIES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443765"/>
                  </a:ext>
                </a:extLst>
              </a:tr>
              <a:tr h="2752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aahowu Bold" panose="020B0503040204020203" pitchFamily="34" charset="0"/>
                        </a:rPr>
                        <a:t>DÉCHETS AGRICOLES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ADIVALOR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 SOUTIEN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                           100,00 €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4541179"/>
                  </a:ext>
                </a:extLst>
              </a:tr>
              <a:tr h="2752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Yaahowu Bold" panose="020B0503040204020203" pitchFamily="34" charset="0"/>
                        </a:rPr>
                        <a:t>HUILE ALIMENTAIRE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QUATRA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RACHAT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                             80,00 €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975494"/>
                  </a:ext>
                </a:extLst>
              </a:tr>
              <a:tr h="2752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Yaahowu Bold" panose="020B0503040204020203" pitchFamily="34" charset="0"/>
                        </a:rPr>
                        <a:t>MÉTAUX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KINTZ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RACHAT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                       3 841,20 €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9758158"/>
                  </a:ext>
                </a:extLst>
              </a:tr>
              <a:tr h="2752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Yaahowu Bold" panose="020B0503040204020203" pitchFamily="34" charset="0"/>
                        </a:rPr>
                        <a:t>D3E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ÉCO SYSTEM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SOUTIEN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                     10 358,14 €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291267"/>
                  </a:ext>
                </a:extLst>
              </a:tr>
              <a:tr h="20173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      14 379,34 €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4713101"/>
                  </a:ext>
                </a:extLst>
              </a:tr>
              <a:tr h="22650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Yaahowu Bold" panose="020B0503040204020203" pitchFamily="34" charset="0"/>
                        </a:rPr>
                        <a:t>AUTRES RECETTES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732303"/>
                  </a:ext>
                </a:extLst>
              </a:tr>
              <a:tr h="27523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aahowu Bold" panose="020B0503040204020203" pitchFamily="34" charset="0"/>
                        </a:rPr>
                        <a:t>                  VENTE COMPOSTEURS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                           450,00 €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1606706"/>
                  </a:ext>
                </a:extLst>
              </a:tr>
              <a:tr h="160988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399291"/>
                  </a:ext>
                </a:extLst>
              </a:tr>
              <a:tr h="275239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TOTAL =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Yaahowu" panose="020B0503040204020203" pitchFamily="34" charset="0"/>
                        </a:rPr>
                        <a:t>    125 682,77 €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103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73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A68FC1-87C2-436D-B24E-C12A981E5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92375"/>
            <a:ext cx="9144000" cy="763587"/>
          </a:xfrm>
        </p:spPr>
        <p:txBody>
          <a:bodyPr>
            <a:normAutofit fontScale="90000"/>
          </a:bodyPr>
          <a:lstStyle/>
          <a:p>
            <a:r>
              <a:rPr lang="fr-FR" sz="4800" dirty="0">
                <a:latin typeface="Impact" panose="020B0806030902050204" pitchFamily="34" charset="0"/>
              </a:rPr>
              <a:t>Perspectives et débat d’orientation budgétaire du service environnement, déchets et bâtiments, taux de la TEOM.</a:t>
            </a:r>
          </a:p>
        </p:txBody>
      </p:sp>
      <p:pic>
        <p:nvPicPr>
          <p:cNvPr id="1027" name="Picture 3" descr="CCBD-LOGOQ300DPI-S">
            <a:extLst>
              <a:ext uri="{FF2B5EF4-FFF2-40B4-BE49-F238E27FC236}">
                <a16:creationId xmlns:a16="http://schemas.microsoft.com/office/drawing/2014/main" id="{FA302D3B-4C7C-4098-A987-1F017697A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762" y="21387"/>
            <a:ext cx="2304822" cy="110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A9D39BC0-FA18-408F-AC97-D4A33E85F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1809126"/>
            <a:ext cx="1541462" cy="29384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Aspremont</a:t>
            </a:r>
            <a:endParaRPr kumimoji="0" lang="fr-FR" altLang="fr-FR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Aspres-sur-Buëch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Beaume</a:t>
            </a: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Chabestan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Chateauneuf d'Oze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Le Dévoluy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Faurie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Furmeyer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Haute-Beaume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Manteyer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Montbrand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Montmaur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Oze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Rabou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Roche des Arnauds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Le Saix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St Auban d'Oze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St Julien-en-Beauchêne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St Pierre-d'Argençon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Veynes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Image 1" descr="image">
            <a:extLst>
              <a:ext uri="{FF2B5EF4-FFF2-40B4-BE49-F238E27FC236}">
                <a16:creationId xmlns:a16="http://schemas.microsoft.com/office/drawing/2014/main" id="{285B58BF-25DD-4E47-8C45-F0B005143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0" t="90974"/>
          <a:stretch>
            <a:fillRect/>
          </a:stretch>
        </p:blipFill>
        <p:spPr bwMode="auto">
          <a:xfrm>
            <a:off x="11079127" y="5143357"/>
            <a:ext cx="939356" cy="152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894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CBD-LOGOQ300DPI-S">
            <a:extLst>
              <a:ext uri="{FF2B5EF4-FFF2-40B4-BE49-F238E27FC236}">
                <a16:creationId xmlns:a16="http://schemas.microsoft.com/office/drawing/2014/main" id="{FA302D3B-4C7C-4098-A987-1F017697A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762" y="21387"/>
            <a:ext cx="2304822" cy="110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A9D39BC0-FA18-408F-AC97-D4A33E85F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1809126"/>
            <a:ext cx="1541462" cy="29384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Aspremont</a:t>
            </a:r>
            <a:endParaRPr kumimoji="0" lang="fr-FR" altLang="fr-FR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Aspres-sur-Buëch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Beaume</a:t>
            </a: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Chabestan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Chateauneuf d'Oze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Le Dévoluy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Faurie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Furmeyer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Haute-Beaume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Manteyer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Montbrand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Montmaur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Oze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Rabou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Roche des Arnauds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Le Saix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St Auban d'Oze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St Julien-en-Beauchêne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St Pierre-d'Argençon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Veynes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Image 1" descr="image">
            <a:extLst>
              <a:ext uri="{FF2B5EF4-FFF2-40B4-BE49-F238E27FC236}">
                <a16:creationId xmlns:a16="http://schemas.microsoft.com/office/drawing/2014/main" id="{285B58BF-25DD-4E47-8C45-F0B005143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0" t="90974"/>
          <a:stretch>
            <a:fillRect/>
          </a:stretch>
        </p:blipFill>
        <p:spPr bwMode="auto">
          <a:xfrm>
            <a:off x="11079127" y="5143357"/>
            <a:ext cx="939356" cy="152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3C729DF2-963D-4C54-A2EF-2D179C76799D}"/>
              </a:ext>
            </a:extLst>
          </p:cNvPr>
          <p:cNvSpPr txBox="1">
            <a:spLocks/>
          </p:cNvSpPr>
          <p:nvPr/>
        </p:nvSpPr>
        <p:spPr>
          <a:xfrm>
            <a:off x="1442906" y="1122363"/>
            <a:ext cx="9910894" cy="54294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2800" dirty="0"/>
              <a:t>Dépenses de fonctionnement :</a:t>
            </a:r>
          </a:p>
          <a:p>
            <a:pPr marL="457200" indent="-457200" algn="l">
              <a:lnSpc>
                <a:spcPct val="100000"/>
              </a:lnSpc>
              <a:buFontTx/>
              <a:buChar char="-"/>
            </a:pPr>
            <a:r>
              <a:rPr lang="fr-FR" sz="2800" dirty="0"/>
              <a:t>Augmentation du 012 dépenses de personnel due à la revalorisation des agents de catégorie C et besoin de 2 ETP supplémentaires pour le bon fonctionnement du service</a:t>
            </a:r>
          </a:p>
          <a:p>
            <a:pPr marL="457200" indent="-457200" algn="l">
              <a:lnSpc>
                <a:spcPct val="100000"/>
              </a:lnSpc>
              <a:buFontTx/>
              <a:buChar char="-"/>
            </a:pPr>
            <a:r>
              <a:rPr lang="fr-FR" sz="2800" dirty="0"/>
              <a:t>Augmentation du 611 contrat de prestation de service :</a:t>
            </a:r>
          </a:p>
          <a:p>
            <a:pPr algn="l">
              <a:lnSpc>
                <a:spcPct val="100000"/>
              </a:lnSpc>
            </a:pPr>
            <a:r>
              <a:rPr lang="fr-FR" sz="2800" dirty="0"/>
              <a:t>+ 7,70 € / T pour les ordures ménagères et encombrants ( 5 € OMR + 2€ encombrants)</a:t>
            </a:r>
          </a:p>
          <a:p>
            <a:pPr algn="l">
              <a:lnSpc>
                <a:spcPct val="100000"/>
              </a:lnSpc>
            </a:pPr>
            <a:r>
              <a:rPr lang="fr-FR" sz="2800" dirty="0"/>
              <a:t>+ 8  € / T de TGAP</a:t>
            </a:r>
          </a:p>
          <a:p>
            <a:pPr algn="l">
              <a:lnSpc>
                <a:spcPct val="100000"/>
              </a:lnSpc>
            </a:pPr>
            <a:r>
              <a:rPr lang="fr-FR" sz="2800" dirty="0"/>
              <a:t>+ 22 € / T de la prestation de tri</a:t>
            </a:r>
          </a:p>
          <a:p>
            <a:pPr algn="l">
              <a:lnSpc>
                <a:spcPct val="100000"/>
              </a:lnSpc>
            </a:pPr>
            <a:r>
              <a:rPr lang="fr-FR" sz="2800" dirty="0"/>
              <a:t>+ location camion pour collecte des OM</a:t>
            </a:r>
          </a:p>
          <a:p>
            <a:pPr algn="l">
              <a:lnSpc>
                <a:spcPct val="100000"/>
              </a:lnSpc>
            </a:pPr>
            <a:r>
              <a:rPr lang="fr-FR" sz="2800" dirty="0"/>
              <a:t>+ augmentation des carburants</a:t>
            </a:r>
          </a:p>
          <a:p>
            <a:pPr algn="l">
              <a:lnSpc>
                <a:spcPct val="100000"/>
              </a:lnSpc>
            </a:pPr>
            <a:r>
              <a:rPr lang="fr-FR" sz="2800" dirty="0"/>
              <a:t>+ augmentation de l’électricité et passage à un abonnement tarif jaune pour la nouvelle déchèterie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0445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CBD-LOGOQ300DPI-S">
            <a:extLst>
              <a:ext uri="{FF2B5EF4-FFF2-40B4-BE49-F238E27FC236}">
                <a16:creationId xmlns:a16="http://schemas.microsoft.com/office/drawing/2014/main" id="{FA302D3B-4C7C-4098-A987-1F017697A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762" y="21387"/>
            <a:ext cx="2304822" cy="110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A9D39BC0-FA18-408F-AC97-D4A33E85F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1809126"/>
            <a:ext cx="1541462" cy="29384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Aspremont</a:t>
            </a:r>
            <a:endParaRPr kumimoji="0" lang="fr-FR" altLang="fr-FR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Aspres-sur-Buëch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Beaume</a:t>
            </a: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Chabestan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Chateauneuf d'Oze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Le Dévoluy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Faurie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Furmeyer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Haute-Beaume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Manteyer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Montbrand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Montmaur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Oze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Rabou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Roche des Arnauds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Le Saix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St Auban d'Oze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St Julien-en-Beauchêne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St Pierre-d'Argençon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Veynes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Image 1" descr="image">
            <a:extLst>
              <a:ext uri="{FF2B5EF4-FFF2-40B4-BE49-F238E27FC236}">
                <a16:creationId xmlns:a16="http://schemas.microsoft.com/office/drawing/2014/main" id="{285B58BF-25DD-4E47-8C45-F0B005143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0" t="90974"/>
          <a:stretch>
            <a:fillRect/>
          </a:stretch>
        </p:blipFill>
        <p:spPr bwMode="auto">
          <a:xfrm>
            <a:off x="11079127" y="5143357"/>
            <a:ext cx="939356" cy="152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3C729DF2-963D-4C54-A2EF-2D179C76799D}"/>
              </a:ext>
            </a:extLst>
          </p:cNvPr>
          <p:cNvSpPr txBox="1">
            <a:spLocks/>
          </p:cNvSpPr>
          <p:nvPr/>
        </p:nvSpPr>
        <p:spPr>
          <a:xfrm>
            <a:off x="1442906" y="1434517"/>
            <a:ext cx="9910894" cy="51172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2800" dirty="0"/>
              <a:t>Dépenses d’investissement :</a:t>
            </a:r>
          </a:p>
          <a:p>
            <a:pPr algn="l">
              <a:lnSpc>
                <a:spcPct val="100000"/>
              </a:lnSpc>
            </a:pPr>
            <a:r>
              <a:rPr lang="fr-FR" sz="2800" dirty="0"/>
              <a:t>- Remorque pour le transport des bennes</a:t>
            </a:r>
          </a:p>
          <a:p>
            <a:pPr algn="l">
              <a:lnSpc>
                <a:spcPct val="100000"/>
              </a:lnSpc>
            </a:pPr>
            <a:r>
              <a:rPr lang="fr-FR" sz="2800" dirty="0"/>
              <a:t>- Lame biaise + chaines pour déneiger avec le manitou</a:t>
            </a:r>
          </a:p>
          <a:p>
            <a:pPr marL="457200" indent="-457200" algn="l">
              <a:lnSpc>
                <a:spcPct val="100000"/>
              </a:lnSpc>
              <a:buFontTx/>
              <a:buChar char="-"/>
            </a:pPr>
            <a:r>
              <a:rPr lang="fr-FR" sz="2800" dirty="0"/>
              <a:t>Déchèterie d’Aspres sur Buëch : fin de l’étude, dossier ICPE, permis de construire et demande de subvention à effectuer</a:t>
            </a:r>
          </a:p>
          <a:p>
            <a:pPr algn="l">
              <a:lnSpc>
                <a:spcPct val="100000"/>
              </a:lnSpc>
            </a:pPr>
            <a:endParaRPr lang="fr-FR" sz="2800" dirty="0"/>
          </a:p>
          <a:p>
            <a:pPr algn="l">
              <a:lnSpc>
                <a:spcPct val="100000"/>
              </a:lnSpc>
            </a:pPr>
            <a:endParaRPr lang="fr-FR" sz="2800" dirty="0"/>
          </a:p>
          <a:p>
            <a:pPr algn="l">
              <a:lnSpc>
                <a:spcPct val="100000"/>
              </a:lnSpc>
            </a:pPr>
            <a:endParaRPr lang="fr-FR" sz="2800" dirty="0"/>
          </a:p>
          <a:p>
            <a:pPr algn="l">
              <a:lnSpc>
                <a:spcPct val="100000"/>
              </a:lnSpc>
            </a:pPr>
            <a:r>
              <a:rPr lang="fr-FR" sz="2800" dirty="0"/>
              <a:t>Proposition : augmentation du taux de la TEOM à étudier par les services financiers</a:t>
            </a:r>
          </a:p>
          <a:p>
            <a:pPr algn="l">
              <a:lnSpc>
                <a:spcPct val="10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44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A68FC1-87C2-436D-B24E-C12A981E5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6225" y="1122363"/>
            <a:ext cx="9144000" cy="763587"/>
          </a:xfrm>
        </p:spPr>
        <p:txBody>
          <a:bodyPr>
            <a:normAutofit/>
          </a:bodyPr>
          <a:lstStyle/>
          <a:p>
            <a:r>
              <a:rPr lang="fr-FR" sz="4800" dirty="0">
                <a:latin typeface="Impact" panose="020B0806030902050204" pitchFamily="34" charset="0"/>
              </a:rPr>
              <a:t>SOMMAIRE</a:t>
            </a:r>
          </a:p>
        </p:txBody>
      </p:sp>
      <p:pic>
        <p:nvPicPr>
          <p:cNvPr id="1027" name="Picture 3" descr="CCBD-LOGOQ300DPI-S">
            <a:extLst>
              <a:ext uri="{FF2B5EF4-FFF2-40B4-BE49-F238E27FC236}">
                <a16:creationId xmlns:a16="http://schemas.microsoft.com/office/drawing/2014/main" id="{FA302D3B-4C7C-4098-A987-1F017697A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762" y="21387"/>
            <a:ext cx="2304822" cy="110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A9D39BC0-FA18-408F-AC97-D4A33E85F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1809126"/>
            <a:ext cx="1541462" cy="29384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Aspremont</a:t>
            </a:r>
            <a:endParaRPr kumimoji="0" lang="fr-FR" altLang="fr-FR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Aspres-sur-Buëch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Beaume</a:t>
            </a: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Chabestan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Chateauneuf d'Oze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Le Dévoluy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Faurie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Furmeyer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Haute-Beaume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Manteyer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Montbrand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Montmaur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Oze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Rabou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Roche des Arnauds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Le Saix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St Auban d'Oze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St Julien-en-Beauchêne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St Pierre-d'Argençon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Veynes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Image 1" descr="image">
            <a:extLst>
              <a:ext uri="{FF2B5EF4-FFF2-40B4-BE49-F238E27FC236}">
                <a16:creationId xmlns:a16="http://schemas.microsoft.com/office/drawing/2014/main" id="{285B58BF-25DD-4E47-8C45-F0B005143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0" t="90974"/>
          <a:stretch>
            <a:fillRect/>
          </a:stretch>
        </p:blipFill>
        <p:spPr bwMode="auto">
          <a:xfrm>
            <a:off x="11079127" y="5143357"/>
            <a:ext cx="939356" cy="152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ous-titre 6">
            <a:extLst>
              <a:ext uri="{FF2B5EF4-FFF2-40B4-BE49-F238E27FC236}">
                <a16:creationId xmlns:a16="http://schemas.microsoft.com/office/drawing/2014/main" id="{7612D2A7-C941-454F-8D8E-D78250340A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4335" y="2055302"/>
            <a:ext cx="9930207" cy="4285255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b="0" i="0" u="none" strike="noStrike" baseline="0" dirty="0">
                <a:latin typeface="CIDFont+F3"/>
              </a:rPr>
              <a:t>Étude du scénario choisi sur le coût du services des OM par le cabinet INDIGGO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b="0" i="0" u="none" strike="noStrike" baseline="0" dirty="0">
                <a:latin typeface="CIDFont+F3"/>
              </a:rPr>
              <a:t>Compte administratif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b="0" i="0" u="none" strike="noStrike" baseline="0" dirty="0">
                <a:latin typeface="CIDFont+F3"/>
              </a:rPr>
              <a:t>Bilan tonnages et recettes 2021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b="0" i="0" u="none" strike="noStrike" baseline="0" dirty="0">
                <a:latin typeface="CIDFont+F3"/>
              </a:rPr>
              <a:t>Perspectives et débat d’orientation budgétaire du service environnement, déchets et bâtiments, taux de la TEOM.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b="0" i="0" u="none" strike="noStrike" baseline="0" dirty="0">
                <a:latin typeface="CIDFont+F3"/>
              </a:rPr>
              <a:t>Point sur l’étude du regroupement des conteneurs à ordures ménagères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b="0" i="0" u="none" strike="noStrike" baseline="0" dirty="0">
                <a:latin typeface="CIDFont+F3"/>
              </a:rPr>
              <a:t>Point sur le contrat Zone de Revitalisation Rurale sur l’eau et l’assainissement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b="0" i="0" u="none" strike="noStrike" baseline="0" dirty="0">
                <a:latin typeface="CIDFont+F3"/>
              </a:rPr>
              <a:t>Point sur la </a:t>
            </a:r>
            <a:r>
              <a:rPr lang="fr-FR" sz="2400" b="0" i="0" u="none" strike="noStrike" baseline="0" dirty="0" err="1">
                <a:latin typeface="CIDFont+F3"/>
              </a:rPr>
              <a:t>Gemapi</a:t>
            </a:r>
            <a:endParaRPr lang="fr-FR" sz="2400" b="0" i="0" u="none" strike="noStrike" baseline="0" dirty="0">
              <a:latin typeface="CIDFont+F3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b="0" i="0" u="none" strike="noStrike" baseline="0" dirty="0">
                <a:latin typeface="CIDFont+F3"/>
              </a:rPr>
              <a:t>Questions diverses</a:t>
            </a:r>
            <a:endParaRPr lang="fr-FR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09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A68FC1-87C2-436D-B24E-C12A981E5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92375"/>
            <a:ext cx="9144000" cy="763587"/>
          </a:xfrm>
        </p:spPr>
        <p:txBody>
          <a:bodyPr>
            <a:normAutofit fontScale="90000"/>
          </a:bodyPr>
          <a:lstStyle/>
          <a:p>
            <a:r>
              <a:rPr lang="fr-FR" sz="4800" dirty="0">
                <a:latin typeface="Impact" panose="020B0806030902050204" pitchFamily="34" charset="0"/>
              </a:rPr>
              <a:t>Point sur l’étude du regroupement des conteneurs à ordures ménagères</a:t>
            </a:r>
          </a:p>
        </p:txBody>
      </p:sp>
      <p:pic>
        <p:nvPicPr>
          <p:cNvPr id="1027" name="Picture 3" descr="CCBD-LOGOQ300DPI-S">
            <a:extLst>
              <a:ext uri="{FF2B5EF4-FFF2-40B4-BE49-F238E27FC236}">
                <a16:creationId xmlns:a16="http://schemas.microsoft.com/office/drawing/2014/main" id="{FA302D3B-4C7C-4098-A987-1F017697A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762" y="21387"/>
            <a:ext cx="2304822" cy="110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A9D39BC0-FA18-408F-AC97-D4A33E85F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1809126"/>
            <a:ext cx="1541462" cy="29384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Aspremont</a:t>
            </a:r>
            <a:endParaRPr kumimoji="0" lang="fr-FR" altLang="fr-FR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Aspres-sur-Buëch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Beaume</a:t>
            </a: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Chabestan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Chateauneuf d'Oze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Le Dévoluy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Faurie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Furmeyer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Haute-Beaume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Manteyer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Montbrand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Montmaur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Oze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Rabou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Roche des Arnauds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Le Saix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St Auban d'Oze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St Julien-en-Beauchêne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St Pierre-d'Argençon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Veynes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Image 1" descr="image">
            <a:extLst>
              <a:ext uri="{FF2B5EF4-FFF2-40B4-BE49-F238E27FC236}">
                <a16:creationId xmlns:a16="http://schemas.microsoft.com/office/drawing/2014/main" id="{285B58BF-25DD-4E47-8C45-F0B005143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0" t="90974"/>
          <a:stretch>
            <a:fillRect/>
          </a:stretch>
        </p:blipFill>
        <p:spPr bwMode="auto">
          <a:xfrm>
            <a:off x="11079127" y="5143357"/>
            <a:ext cx="939356" cy="152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036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E12E2B-2FEC-412C-945B-16F337E2A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3615"/>
            <a:ext cx="10515600" cy="6266576"/>
          </a:xfrm>
        </p:spPr>
        <p:txBody>
          <a:bodyPr>
            <a:normAutofit/>
          </a:bodyPr>
          <a:lstStyle/>
          <a:p>
            <a:pPr marL="0" lvl="0" indent="0">
              <a:lnSpc>
                <a:spcPct val="70000"/>
              </a:lnSpc>
              <a:buNone/>
            </a:pPr>
            <a:r>
              <a:rPr lang="fr-FR" sz="2800" dirty="0"/>
              <a:t>SUITE À LA DERNIÈRE COMISSION ENVIRONNEMENT 						</a:t>
            </a:r>
          </a:p>
          <a:p>
            <a:pPr lvl="0" algn="just">
              <a:lnSpc>
                <a:spcPct val="100000"/>
              </a:lnSpc>
            </a:pPr>
            <a:r>
              <a:rPr lang="fr-FR" sz="2800" dirty="0"/>
              <a:t>Les  premiers  projets ont été présentés aux mairies : du Dévoluy, Aspres sur Buëch, le  Saix, Chabestan, la Roche des  Arnauds , Rabou, Manteyer, Montmaur …. avec un retour globalement positif </a:t>
            </a:r>
          </a:p>
          <a:p>
            <a:pPr lvl="0" algn="just">
              <a:lnSpc>
                <a:spcPct val="100000"/>
              </a:lnSpc>
            </a:pPr>
            <a:r>
              <a:rPr lang="fr-FR" sz="2800" dirty="0"/>
              <a:t>Suite aux échanges avec les élus,  quelques modifications sont  à prévoir : implantations, réduction du nombres de PAV </a:t>
            </a:r>
          </a:p>
          <a:p>
            <a:pPr lvl="0" algn="just">
              <a:lnSpc>
                <a:spcPct val="100000"/>
              </a:lnSpc>
            </a:pPr>
            <a:r>
              <a:rPr lang="fr-FR" sz="2800" dirty="0"/>
              <a:t> Des réunions publiques sont mises en place par certaines communes </a:t>
            </a:r>
          </a:p>
          <a:p>
            <a:pPr lvl="0" algn="just">
              <a:lnSpc>
                <a:spcPct val="100000"/>
              </a:lnSpc>
            </a:pPr>
            <a:r>
              <a:rPr lang="fr-FR" sz="2800" dirty="0"/>
              <a:t>Pour les autres communes,  les réunions  reprendront  fin mars et courant du mois d’avril </a:t>
            </a:r>
          </a:p>
          <a:p>
            <a:pPr lvl="0" algn="just">
              <a:lnSpc>
                <a:spcPct val="100000"/>
              </a:lnSpc>
            </a:pPr>
            <a:r>
              <a:rPr lang="fr-FR" sz="2800" dirty="0"/>
              <a:t>Pour des besoins de réaménagement de  l’espace public, les communes de Furmeyer,</a:t>
            </a:r>
            <a:r>
              <a:rPr lang="fr-FR" dirty="0"/>
              <a:t> </a:t>
            </a:r>
            <a:r>
              <a:rPr lang="fr-FR" sz="2800" dirty="0"/>
              <a:t>Aspres sur Buëch  ont déjà mis en place des points semi-enterrés.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7489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98254D-B360-492B-BEB1-6D801B8C4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031" y="19816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P.A.V du pont des Savoyons</a:t>
            </a:r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77345E77-38F0-420E-BD4F-48BD9C73B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72" y="836208"/>
            <a:ext cx="10929317" cy="582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06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40BDBC-DA85-4ADE-9F43-3BC7EF4EB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27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Mise en place du P.A.V d’Aspres sur Buëch</a:t>
            </a:r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CC50629F-D6BC-4769-9E4E-BDF212CAD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073" y="777597"/>
            <a:ext cx="3813381" cy="2860033"/>
          </a:xfrm>
          <a:prstGeom prst="rect">
            <a:avLst/>
          </a:prstGeom>
        </p:spPr>
      </p:pic>
      <p:pic>
        <p:nvPicPr>
          <p:cNvPr id="5" name="Image 9">
            <a:extLst>
              <a:ext uri="{FF2B5EF4-FFF2-40B4-BE49-F238E27FC236}">
                <a16:creationId xmlns:a16="http://schemas.microsoft.com/office/drawing/2014/main" id="{4E45A028-A6D5-4370-A0EF-DCC0824ED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621" y="777597"/>
            <a:ext cx="3813381" cy="28600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F8C143CF-80FF-44E6-8774-85F9BA0A2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622" y="3658212"/>
            <a:ext cx="3813380" cy="2860034"/>
          </a:xfrm>
          <a:prstGeom prst="rect">
            <a:avLst/>
          </a:prstGeom>
        </p:spPr>
      </p:pic>
      <p:pic>
        <p:nvPicPr>
          <p:cNvPr id="7" name="Image 5">
            <a:extLst>
              <a:ext uri="{FF2B5EF4-FFF2-40B4-BE49-F238E27FC236}">
                <a16:creationId xmlns:a16="http://schemas.microsoft.com/office/drawing/2014/main" id="{E70BC103-B8E3-476D-846A-9A4F8CA4EF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073" y="3658212"/>
            <a:ext cx="3813380" cy="286003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553988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A68FC1-87C2-436D-B24E-C12A981E5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5169"/>
            <a:ext cx="9144000" cy="763587"/>
          </a:xfrm>
        </p:spPr>
        <p:txBody>
          <a:bodyPr>
            <a:normAutofit fontScale="90000"/>
          </a:bodyPr>
          <a:lstStyle/>
          <a:p>
            <a:r>
              <a:rPr lang="fr-FR" sz="4800" dirty="0">
                <a:latin typeface="Impact" panose="020B0806030902050204" pitchFamily="34" charset="0"/>
              </a:rPr>
              <a:t>Point sur le contrat Zone de Revitalisation Rurale sur l’eau </a:t>
            </a:r>
            <a:br>
              <a:rPr lang="fr-FR" sz="4800" dirty="0">
                <a:latin typeface="Impact" panose="020B0806030902050204" pitchFamily="34" charset="0"/>
              </a:rPr>
            </a:br>
            <a:r>
              <a:rPr lang="fr-FR" sz="4800" dirty="0">
                <a:latin typeface="Impact" panose="020B0806030902050204" pitchFamily="34" charset="0"/>
              </a:rPr>
              <a:t>et l’assainissement</a:t>
            </a:r>
          </a:p>
        </p:txBody>
      </p:sp>
      <p:pic>
        <p:nvPicPr>
          <p:cNvPr id="1027" name="Picture 3" descr="CCBD-LOGOQ300DPI-S">
            <a:extLst>
              <a:ext uri="{FF2B5EF4-FFF2-40B4-BE49-F238E27FC236}">
                <a16:creationId xmlns:a16="http://schemas.microsoft.com/office/drawing/2014/main" id="{FA302D3B-4C7C-4098-A987-1F017697A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762" y="21387"/>
            <a:ext cx="2304822" cy="110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A9D39BC0-FA18-408F-AC97-D4A33E85F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1809126"/>
            <a:ext cx="1541462" cy="29384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Aspremont</a:t>
            </a:r>
            <a:endParaRPr kumimoji="0" lang="fr-FR" altLang="fr-FR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Aspres-sur-Buëch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Beaume</a:t>
            </a: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Chabestan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Chateauneuf d'Oze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Le Dévoluy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Faurie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Furmeyer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Haute-Beaume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Manteyer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Montbrand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Montmaur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Oze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Rabou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Roche des Arnauds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Le Saix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St Auban d'Oze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St Julien-en-Beauchêne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St Pierre-d'Argençon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Veynes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Image 1" descr="image">
            <a:extLst>
              <a:ext uri="{FF2B5EF4-FFF2-40B4-BE49-F238E27FC236}">
                <a16:creationId xmlns:a16="http://schemas.microsoft.com/office/drawing/2014/main" id="{285B58BF-25DD-4E47-8C45-F0B005143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0" t="90974"/>
          <a:stretch>
            <a:fillRect/>
          </a:stretch>
        </p:blipFill>
        <p:spPr bwMode="auto">
          <a:xfrm>
            <a:off x="11079127" y="5143357"/>
            <a:ext cx="939356" cy="152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658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220235-F7D1-4E70-8EE9-A3CDE915A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5560"/>
            <a:ext cx="10515600" cy="6283354"/>
          </a:xfrm>
        </p:spPr>
        <p:txBody>
          <a:bodyPr>
            <a:normAutofit fontScale="85000" lnSpcReduction="10000"/>
          </a:bodyPr>
          <a:lstStyle/>
          <a:p>
            <a:pPr lvl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2800" dirty="0">
                <a:latin typeface="Calibri" pitchFamily="34"/>
                <a:cs typeface="Calibri" pitchFamily="34"/>
              </a:rPr>
              <a:t>Contrat relatif au rattrapage structurel des collectivités territoriales présente en zone de revitalisation rurale *      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-FR" sz="2800" dirty="0">
                <a:latin typeface="Calibri" pitchFamily="34"/>
                <a:cs typeface="Calibri" pitchFamily="34"/>
              </a:rPr>
              <a:t>   2022/2024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2800" dirty="0"/>
              <a:t>* Arrêté du 22 février 2018 modifiant l’arrêté du 16 mars 2017 constatant le classement de communes en zone de revitalisation rurale</a:t>
            </a:r>
          </a:p>
          <a:p>
            <a:pPr lvl="0" algn="just">
              <a:lnSpc>
                <a:spcPct val="120000"/>
              </a:lnSpc>
              <a:buSzPct val="45000"/>
              <a:buFont typeface="StarSymbol"/>
              <a:buChar char="●"/>
            </a:pPr>
            <a:r>
              <a:rPr lang="fr-FR" dirty="0"/>
              <a:t>Lors de la réunion du 21 Janvier 2021, la CCBD a sollicité le département des Hautes-Alpes afin d’obtenir une synthèse des données techniques ainsi que les projets de  travaux eau, assainissement des 20 communes du territoire .</a:t>
            </a:r>
          </a:p>
          <a:p>
            <a:pPr lvl="0" algn="just">
              <a:lnSpc>
                <a:spcPct val="120000"/>
              </a:lnSpc>
              <a:buSzPct val="45000"/>
              <a:buFont typeface="StarSymbol"/>
              <a:buChar char="●"/>
            </a:pPr>
            <a:r>
              <a:rPr lang="fr-FR" dirty="0"/>
              <a:t>Une convention entre IT05 et la CCBD est signée. </a:t>
            </a:r>
          </a:p>
          <a:p>
            <a:pPr lvl="0" algn="just">
              <a:lnSpc>
                <a:spcPct val="120000"/>
              </a:lnSpc>
              <a:buSzPct val="45000"/>
              <a:buFont typeface="StarSymbol"/>
              <a:buChar char="●"/>
            </a:pPr>
            <a:r>
              <a:rPr lang="fr-FR" dirty="0"/>
              <a:t>Mme Frossard de IT05 et Mr Plat de la CCBD ont rencontré toutes les communes .</a:t>
            </a:r>
          </a:p>
          <a:p>
            <a:pPr lvl="0" algn="just">
              <a:buSzPct val="45000"/>
              <a:buFont typeface="StarSymbol"/>
              <a:buChar char="●"/>
            </a:pPr>
            <a:r>
              <a:rPr lang="fr-FR" dirty="0"/>
              <a:t>Une synthèse des projets a été transmise à l’agence de l’eau, qui doit définir les conditions d’attribution des aides financières.</a:t>
            </a:r>
          </a:p>
          <a:p>
            <a:pPr lvl="0" algn="just">
              <a:buSzPct val="45000"/>
              <a:buFont typeface="StarSymbol"/>
              <a:buChar char="●"/>
            </a:pPr>
            <a:r>
              <a:rPr lang="fr-FR" dirty="0"/>
              <a:t> La signature du contrat doit avoir lieu dans le mois de mai .</a:t>
            </a:r>
          </a:p>
          <a:p>
            <a:pPr marL="0" lvl="0" indent="0">
              <a:lnSpc>
                <a:spcPct val="120000"/>
              </a:lnSpc>
              <a:buSzPct val="45000"/>
              <a:buNone/>
            </a:pPr>
            <a:endParaRPr lang="fr-FR" dirty="0"/>
          </a:p>
          <a:p>
            <a:pPr lvl="0" algn="just">
              <a:lnSpc>
                <a:spcPct val="88000"/>
              </a:lnSpc>
              <a:spcBef>
                <a:spcPts val="0"/>
              </a:spcBef>
              <a:spcAft>
                <a:spcPts val="800"/>
              </a:spcAft>
            </a:pPr>
            <a:endParaRPr lang="fr-FR" sz="2800" dirty="0"/>
          </a:p>
          <a:p>
            <a:pPr marL="0" lvl="0" indent="0" algn="just">
              <a:lnSpc>
                <a:spcPct val="88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3809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A68FC1-87C2-436D-B24E-C12A981E5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27332"/>
            <a:ext cx="9144000" cy="763587"/>
          </a:xfrm>
        </p:spPr>
        <p:txBody>
          <a:bodyPr>
            <a:normAutofit/>
          </a:bodyPr>
          <a:lstStyle/>
          <a:p>
            <a:r>
              <a:rPr lang="fr-FR" sz="4800" dirty="0">
                <a:latin typeface="Impact" panose="020B0806030902050204" pitchFamily="34" charset="0"/>
              </a:rPr>
              <a:t>Point sur la </a:t>
            </a:r>
            <a:r>
              <a:rPr lang="fr-FR" sz="4800" dirty="0" err="1">
                <a:latin typeface="Impact" panose="020B0806030902050204" pitchFamily="34" charset="0"/>
              </a:rPr>
              <a:t>Gemapi</a:t>
            </a:r>
            <a:endParaRPr lang="fr-FR" sz="4800" dirty="0">
              <a:latin typeface="Impact" panose="020B0806030902050204" pitchFamily="34" charset="0"/>
            </a:endParaRPr>
          </a:p>
        </p:txBody>
      </p:sp>
      <p:pic>
        <p:nvPicPr>
          <p:cNvPr id="1027" name="Picture 3" descr="CCBD-LOGOQ300DPI-S">
            <a:extLst>
              <a:ext uri="{FF2B5EF4-FFF2-40B4-BE49-F238E27FC236}">
                <a16:creationId xmlns:a16="http://schemas.microsoft.com/office/drawing/2014/main" id="{FA302D3B-4C7C-4098-A987-1F017697A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762" y="21387"/>
            <a:ext cx="2304822" cy="110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A9D39BC0-FA18-408F-AC97-D4A33E85F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1809126"/>
            <a:ext cx="1541462" cy="29384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Aspremont</a:t>
            </a:r>
            <a:endParaRPr kumimoji="0" lang="fr-FR" altLang="fr-FR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Aspres-sur-Buëch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Beaume</a:t>
            </a: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Chabestan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Chateauneuf d'Oze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Le Dévoluy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Faurie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Furmeyer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Haute-Beaume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Manteyer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Montbrand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Montmaur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Oze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Rabou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Roche des Arnauds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Le Saix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St Auban d'Oze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St Julien-en-Beauchêne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St Pierre-d'Argençon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Veynes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Image 1" descr="image">
            <a:extLst>
              <a:ext uri="{FF2B5EF4-FFF2-40B4-BE49-F238E27FC236}">
                <a16:creationId xmlns:a16="http://schemas.microsoft.com/office/drawing/2014/main" id="{285B58BF-25DD-4E47-8C45-F0B005143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0" t="90974"/>
          <a:stretch>
            <a:fillRect/>
          </a:stretch>
        </p:blipFill>
        <p:spPr bwMode="auto">
          <a:xfrm>
            <a:off x="11079127" y="5143357"/>
            <a:ext cx="939356" cy="152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78FAEE6-4C52-4E7E-B9DB-28CBC608FFE1}"/>
              </a:ext>
            </a:extLst>
          </p:cNvPr>
          <p:cNvSpPr txBox="1">
            <a:spLocks/>
          </p:cNvSpPr>
          <p:nvPr/>
        </p:nvSpPr>
        <p:spPr>
          <a:xfrm>
            <a:off x="1702964" y="3187817"/>
            <a:ext cx="9650835" cy="3372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fr-FR" sz="2800" dirty="0"/>
              <a:t>Etudes lancées sur La Faurie, Aspremont, La Roche des Arnauds et Veynes.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2507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A68FC1-87C2-436D-B24E-C12A981E5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27332"/>
            <a:ext cx="9144000" cy="763587"/>
          </a:xfrm>
        </p:spPr>
        <p:txBody>
          <a:bodyPr>
            <a:normAutofit/>
          </a:bodyPr>
          <a:lstStyle/>
          <a:p>
            <a:r>
              <a:rPr lang="fr-FR" sz="4800" dirty="0">
                <a:latin typeface="Impact" panose="020B0806030902050204" pitchFamily="34" charset="0"/>
              </a:rPr>
              <a:t>Questions diverses</a:t>
            </a:r>
          </a:p>
        </p:txBody>
      </p:sp>
      <p:pic>
        <p:nvPicPr>
          <p:cNvPr id="1027" name="Picture 3" descr="CCBD-LOGOQ300DPI-S">
            <a:extLst>
              <a:ext uri="{FF2B5EF4-FFF2-40B4-BE49-F238E27FC236}">
                <a16:creationId xmlns:a16="http://schemas.microsoft.com/office/drawing/2014/main" id="{FA302D3B-4C7C-4098-A987-1F017697A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762" y="21387"/>
            <a:ext cx="2304822" cy="110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A9D39BC0-FA18-408F-AC97-D4A33E85F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1809126"/>
            <a:ext cx="1541462" cy="29384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Aspremont</a:t>
            </a:r>
            <a:endParaRPr kumimoji="0" lang="fr-FR" altLang="fr-FR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Aspres-sur-Buëch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Beaume</a:t>
            </a: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Chabestan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Chateauneuf d'Oze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Le Dévoluy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Faurie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Furmeyer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Haute-Beaume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Manteyer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Montbrand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Montmaur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Oze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Rabou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Roche des Arnauds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Le Saix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St Auban d'Oze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St Julien-en-Beauchêne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St Pierre-d'Argençon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Veynes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Image 1" descr="image">
            <a:extLst>
              <a:ext uri="{FF2B5EF4-FFF2-40B4-BE49-F238E27FC236}">
                <a16:creationId xmlns:a16="http://schemas.microsoft.com/office/drawing/2014/main" id="{285B58BF-25DD-4E47-8C45-F0B005143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0" t="90974"/>
          <a:stretch>
            <a:fillRect/>
          </a:stretch>
        </p:blipFill>
        <p:spPr bwMode="auto">
          <a:xfrm>
            <a:off x="11079127" y="5143357"/>
            <a:ext cx="939356" cy="152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518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A68FC1-87C2-436D-B24E-C12A981E5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7438" y="1969651"/>
            <a:ext cx="9144000" cy="763587"/>
          </a:xfrm>
        </p:spPr>
        <p:txBody>
          <a:bodyPr>
            <a:normAutofit fontScale="90000"/>
          </a:bodyPr>
          <a:lstStyle/>
          <a:p>
            <a:pPr algn="l"/>
            <a:r>
              <a:rPr lang="fr-FR" sz="4800" b="0" i="0" u="none" strike="noStrike" baseline="0" dirty="0">
                <a:latin typeface="Impact" panose="020B0806030902050204" pitchFamily="34" charset="0"/>
              </a:rPr>
              <a:t>Étude du scénario choisi sur le coût du services des OM par le cabinet INDIGGO</a:t>
            </a:r>
          </a:p>
        </p:txBody>
      </p:sp>
      <p:pic>
        <p:nvPicPr>
          <p:cNvPr id="1027" name="Picture 3" descr="CCBD-LOGOQ300DPI-S">
            <a:extLst>
              <a:ext uri="{FF2B5EF4-FFF2-40B4-BE49-F238E27FC236}">
                <a16:creationId xmlns:a16="http://schemas.microsoft.com/office/drawing/2014/main" id="{FA302D3B-4C7C-4098-A987-1F017697A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762" y="21387"/>
            <a:ext cx="2304822" cy="110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A9D39BC0-FA18-408F-AC97-D4A33E85F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1809126"/>
            <a:ext cx="1541462" cy="29384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Aspremont</a:t>
            </a:r>
            <a:endParaRPr kumimoji="0" lang="fr-FR" altLang="fr-FR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Aspres-sur-Buëch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Beaume</a:t>
            </a: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Chabestan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Chateauneuf d'Oze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Le Dévoluy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Faurie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Furmeyer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Haute-Beaume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Manteyer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Montbrand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Montmaur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Oze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Rabou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Roche des Arnauds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Le Saix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St Auban d'Oze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St Julien-en-Beauchêne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St Pierre-d'Argençon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Veynes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Image 1" descr="image">
            <a:extLst>
              <a:ext uri="{FF2B5EF4-FFF2-40B4-BE49-F238E27FC236}">
                <a16:creationId xmlns:a16="http://schemas.microsoft.com/office/drawing/2014/main" id="{285B58BF-25DD-4E47-8C45-F0B005143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0" t="90974"/>
          <a:stretch>
            <a:fillRect/>
          </a:stretch>
        </p:blipFill>
        <p:spPr bwMode="auto">
          <a:xfrm>
            <a:off x="11079127" y="5143357"/>
            <a:ext cx="939356" cy="152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591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CBD-LOGOQ300DPI-S">
            <a:extLst>
              <a:ext uri="{FF2B5EF4-FFF2-40B4-BE49-F238E27FC236}">
                <a16:creationId xmlns:a16="http://schemas.microsoft.com/office/drawing/2014/main" id="{FA302D3B-4C7C-4098-A987-1F017697A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762" y="21387"/>
            <a:ext cx="2304822" cy="110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A9D39BC0-FA18-408F-AC97-D4A33E85F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1809126"/>
            <a:ext cx="1541462" cy="29384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Aspremont</a:t>
            </a:r>
            <a:endParaRPr kumimoji="0" lang="fr-FR" altLang="fr-FR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Aspres-sur-Buëch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Beaume</a:t>
            </a: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Chabestan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Chateauneuf d'Oze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Le Dévoluy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Faurie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Furmeyer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Haute-Beaume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Manteyer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Montbrand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Montmaur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Oze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Rabou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Roche des Arnauds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Le Saix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St Auban d'Oze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St Julien-en-Beauchêne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St Pierre-d'Argençon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Veynes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Image 1" descr="image">
            <a:extLst>
              <a:ext uri="{FF2B5EF4-FFF2-40B4-BE49-F238E27FC236}">
                <a16:creationId xmlns:a16="http://schemas.microsoft.com/office/drawing/2014/main" id="{285B58BF-25DD-4E47-8C45-F0B005143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0" t="90974"/>
          <a:stretch>
            <a:fillRect/>
          </a:stretch>
        </p:blipFill>
        <p:spPr bwMode="auto">
          <a:xfrm>
            <a:off x="11079127" y="5143357"/>
            <a:ext cx="939356" cy="152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CC7AF8D-8B3C-4D6B-85FC-ED70B08C8278}"/>
              </a:ext>
            </a:extLst>
          </p:cNvPr>
          <p:cNvSpPr txBox="1">
            <a:spLocks/>
          </p:cNvSpPr>
          <p:nvPr/>
        </p:nvSpPr>
        <p:spPr>
          <a:xfrm>
            <a:off x="1546225" y="1427332"/>
            <a:ext cx="9144000" cy="7635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>
                <a:latin typeface="Impact" panose="020B0806030902050204" pitchFamily="34" charset="0"/>
              </a:rPr>
              <a:t>Compte administratif</a:t>
            </a:r>
            <a:endParaRPr lang="fr-FR" sz="48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864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ED100A9F-587A-4CAA-8EF4-C43DFF63E1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32351"/>
              </p:ext>
            </p:extLst>
          </p:nvPr>
        </p:nvGraphicFramePr>
        <p:xfrm>
          <a:off x="820615" y="359509"/>
          <a:ext cx="10074031" cy="6361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3" imgW="8778240" imgH="4701532" progId="Excel.Sheet.8">
                  <p:embed/>
                </p:oleObj>
              </mc:Choice>
              <mc:Fallback>
                <p:oleObj name="Worksheet" r:id="rId3" imgW="8778240" imgH="470153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0615" y="359509"/>
                        <a:ext cx="10074031" cy="6361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4996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129E568-8613-432C-A66F-68CB92936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586"/>
            <a:ext cx="12192000" cy="3214414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B716613A-E1BD-4D95-9F0E-4570F8CB09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128628"/>
              </p:ext>
            </p:extLst>
          </p:nvPr>
        </p:nvGraphicFramePr>
        <p:xfrm>
          <a:off x="2645019" y="3815448"/>
          <a:ext cx="6901962" cy="2827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2932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CFDB3E-96E2-4634-9FD3-BC40C2B7D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498166"/>
          </a:xfrm>
          <a:prstGeom prst="rect">
            <a:avLst/>
          </a:prstGeom>
        </p:spPr>
      </p:pic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612B0A80-866D-4285-B1C0-1C3A66A9C8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7524903"/>
              </p:ext>
            </p:extLst>
          </p:nvPr>
        </p:nvGraphicFramePr>
        <p:xfrm>
          <a:off x="2894134" y="3656866"/>
          <a:ext cx="6478465" cy="3086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7803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14B5ED5-25F0-4D48-9611-F3D9E88A1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707"/>
            <a:ext cx="12192000" cy="2654570"/>
          </a:xfrm>
          <a:prstGeom prst="rect">
            <a:avLst/>
          </a:prstGeom>
        </p:spPr>
      </p:pic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7BAAE50D-402F-4728-8F4F-55828136D2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2607163"/>
              </p:ext>
            </p:extLst>
          </p:nvPr>
        </p:nvGraphicFramePr>
        <p:xfrm>
          <a:off x="2838450" y="3511793"/>
          <a:ext cx="6515100" cy="287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5733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EE5A5235-DF90-4D2E-B3D1-F0B2F3666D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615717"/>
              </p:ext>
            </p:extLst>
          </p:nvPr>
        </p:nvGraphicFramePr>
        <p:xfrm>
          <a:off x="3122551" y="3428999"/>
          <a:ext cx="6197295" cy="3226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CB89DC90-CAED-4F3B-BEA4-65A2B7817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0550"/>
            <a:ext cx="12192000" cy="237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206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1495</Words>
  <Application>Microsoft Office PowerPoint</Application>
  <PresentationFormat>Grand écran</PresentationFormat>
  <Paragraphs>536</Paragraphs>
  <Slides>27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Calibri Light</vt:lpstr>
      <vt:lpstr>CIDFont+F3</vt:lpstr>
      <vt:lpstr>Impact</vt:lpstr>
      <vt:lpstr>StarSymbol</vt:lpstr>
      <vt:lpstr>Times New Roman</vt:lpstr>
      <vt:lpstr>Yaahowu</vt:lpstr>
      <vt:lpstr>Yaahowu Bold</vt:lpstr>
      <vt:lpstr>Thème Office</vt:lpstr>
      <vt:lpstr>Feuille de calcul Microsoft Excel 97-2003</vt:lpstr>
      <vt:lpstr>COMMISSION ENVIRONNEMENT  ET DÉCHETS</vt:lpstr>
      <vt:lpstr>SOMMAIRE</vt:lpstr>
      <vt:lpstr>Étude du scénario choisi sur le coût du services des OM par le cabinet INDIGGO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Bilan tonnages et recettes 2021</vt:lpstr>
      <vt:lpstr>Coûts aidés par habitant (HT)</vt:lpstr>
      <vt:lpstr>Le tri sélectif</vt:lpstr>
      <vt:lpstr>Les ordures ménagères et refus de déchèterie</vt:lpstr>
      <vt:lpstr>Les déchèteries</vt:lpstr>
      <vt:lpstr>Coûts</vt:lpstr>
      <vt:lpstr>Recettes</vt:lpstr>
      <vt:lpstr>Perspectives et débat d’orientation budgétaire du service environnement, déchets et bâtiments, taux de la TEOM.</vt:lpstr>
      <vt:lpstr>Présentation PowerPoint</vt:lpstr>
      <vt:lpstr>Présentation PowerPoint</vt:lpstr>
      <vt:lpstr>Point sur l’étude du regroupement des conteneurs à ordures ménagères</vt:lpstr>
      <vt:lpstr>Présentation PowerPoint</vt:lpstr>
      <vt:lpstr>Présentation PowerPoint</vt:lpstr>
      <vt:lpstr>Présentation PowerPoint</vt:lpstr>
      <vt:lpstr>Point sur le contrat Zone de Revitalisation Rurale sur l’eau  et l’assainissement</vt:lpstr>
      <vt:lpstr>Présentation PowerPoint</vt:lpstr>
      <vt:lpstr>Point sur la Gemapi</vt:lpstr>
      <vt:lpstr>Questions diverses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direction2 CCBD</dc:creator>
  <cp:lastModifiedBy>adjointe</cp:lastModifiedBy>
  <cp:revision>65</cp:revision>
  <cp:lastPrinted>2022-03-09T15:35:24Z</cp:lastPrinted>
  <dcterms:created xsi:type="dcterms:W3CDTF">2018-06-06T14:32:13Z</dcterms:created>
  <dcterms:modified xsi:type="dcterms:W3CDTF">2022-03-09T18:18:48Z</dcterms:modified>
</cp:coreProperties>
</file>